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handoutMasterIdLst>
    <p:handoutMasterId r:id="rId57"/>
  </p:handoutMasterIdLst>
  <p:sldIdLst>
    <p:sldId id="256" r:id="rId2"/>
    <p:sldId id="425"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424" r:id="rId36"/>
    <p:sldId id="290" r:id="rId37"/>
    <p:sldId id="291" r:id="rId38"/>
    <p:sldId id="293" r:id="rId39"/>
    <p:sldId id="292" r:id="rId40"/>
    <p:sldId id="294" r:id="rId41"/>
    <p:sldId id="295" r:id="rId42"/>
    <p:sldId id="296" r:id="rId43"/>
    <p:sldId id="422" r:id="rId44"/>
    <p:sldId id="423" r:id="rId45"/>
    <p:sldId id="299" r:id="rId46"/>
    <p:sldId id="300" r:id="rId47"/>
    <p:sldId id="301" r:id="rId48"/>
    <p:sldId id="302" r:id="rId49"/>
    <p:sldId id="303" r:id="rId50"/>
    <p:sldId id="305" r:id="rId51"/>
    <p:sldId id="306" r:id="rId52"/>
    <p:sldId id="304" r:id="rId53"/>
    <p:sldId id="307" r:id="rId54"/>
    <p:sldId id="308" r:id="rId55"/>
  </p:sldIdLst>
  <p:sldSz cx="9893300" cy="6858000"/>
  <p:notesSz cx="6805613" cy="99393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15:guide id="1" orient="horz" pos="2160">
          <p15:clr>
            <a:srgbClr val="A4A3A4"/>
          </p15:clr>
        </p15:guide>
        <p15:guide id="2" pos="31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D6"/>
          </a:solidFill>
        </a:fill>
      </a:tcStyle>
    </a:wholeTbl>
    <a:band2H>
      <a:tcTxStyle/>
      <a:tcStyle>
        <a:tcBdr/>
        <a:fill>
          <a:solidFill>
            <a:srgbClr val="E6E7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D6"/>
          </a:solidFill>
        </a:fill>
      </a:tcStyle>
    </a:wholeTbl>
    <a:band2H>
      <a:tcTxStyle/>
      <a:tcStyle>
        <a:tcBdr/>
        <a:fill>
          <a:solidFill>
            <a:srgbClr val="E6E7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n"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E0CB"/>
          </a:solidFill>
        </a:fill>
      </a:tcStyle>
    </a:wholeTbl>
    <a:band2H>
      <a:tcTxStyle/>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n"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DE4CA"/>
          </a:solidFill>
        </a:fill>
      </a:tcStyle>
    </a:wholeTbl>
    <a:band2H>
      <a:tcTxStyle/>
      <a:tcStyle>
        <a:tcBdr/>
        <a:fill>
          <a:solidFill>
            <a:srgbClr val="FEF2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n"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45" autoAdjust="0"/>
    <p:restoredTop sz="94660"/>
  </p:normalViewPr>
  <p:slideViewPr>
    <p:cSldViewPr snapToGrid="0">
      <p:cViewPr varScale="1">
        <p:scale>
          <a:sx n="59" d="100"/>
          <a:sy n="59" d="100"/>
        </p:scale>
        <p:origin x="832" y="60"/>
      </p:cViewPr>
      <p:guideLst>
        <p:guide orient="horz" pos="2160"/>
        <p:guide pos="311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i-FI"/>
  <c:roundedCorners val="0"/>
  <c:style val="2"/>
  <c:chart>
    <c:title>
      <c:tx>
        <c:rich>
          <a:bodyPr rot="0"/>
          <a:lstStyle/>
          <a:p>
            <a:pPr>
              <a:defRPr sz="1400" b="1" i="0" u="none" strike="noStrike">
                <a:solidFill>
                  <a:srgbClr val="595959"/>
                </a:solidFill>
                <a:latin typeface="Helvetica"/>
              </a:defRPr>
            </a:pPr>
            <a:r>
              <a:rPr lang="fi-FI" sz="1400" b="1" i="0" u="none" strike="noStrike">
                <a:solidFill>
                  <a:srgbClr val="595959"/>
                </a:solidFill>
                <a:latin typeface="Helvetica"/>
              </a:rPr>
              <a:t>Company Activities</a:t>
            </a:r>
          </a:p>
        </c:rich>
      </c:tx>
      <c:layout>
        <c:manualLayout>
          <c:xMode val="edge"/>
          <c:yMode val="edge"/>
          <c:x val="0.39490199999999998"/>
          <c:y val="0"/>
          <c:w val="0.21019599999999999"/>
          <c:h val="0.231789"/>
        </c:manualLayout>
      </c:layout>
      <c:overlay val="1"/>
      <c:spPr>
        <a:noFill/>
        <a:effectLst/>
      </c:spPr>
    </c:title>
    <c:autoTitleDeleted val="0"/>
    <c:plotArea>
      <c:layout>
        <c:manualLayout>
          <c:layoutTarget val="inner"/>
          <c:xMode val="edge"/>
          <c:yMode val="edge"/>
          <c:x val="0.231789"/>
          <c:y val="0.231789"/>
          <c:w val="0.53642199999999995"/>
          <c:h val="0.523922"/>
        </c:manualLayout>
      </c:layout>
      <c:pieChart>
        <c:varyColors val="0"/>
        <c:ser>
          <c:idx val="0"/>
          <c:order val="0"/>
          <c:tx>
            <c:strRef>
              <c:f>Sheet1!$A$2</c:f>
              <c:strCache>
                <c:ptCount val="1"/>
              </c:strCache>
            </c:strRef>
          </c:tx>
          <c:spPr>
            <a:solidFill>
              <a:schemeClr val="accent1"/>
            </a:solidFill>
            <a:ln w="19050" cap="flat">
              <a:solidFill>
                <a:srgbClr val="FFFFFF"/>
              </a:solidFill>
              <a:prstDash val="solid"/>
              <a:round/>
            </a:ln>
            <a:effectLst/>
          </c:spPr>
          <c:dPt>
            <c:idx val="0"/>
            <c:bubble3D val="0"/>
            <c:extLst>
              <c:ext xmlns:c16="http://schemas.microsoft.com/office/drawing/2014/chart" uri="{C3380CC4-5D6E-409C-BE32-E72D297353CC}">
                <c16:uniqueId val="{00000000-BCC1-4CE3-8979-CC6E2E4AEC04}"/>
              </c:ext>
            </c:extLst>
          </c:dPt>
          <c:dPt>
            <c:idx val="1"/>
            <c:bubble3D val="0"/>
            <c:spPr>
              <a:solidFill>
                <a:schemeClr val="accent2"/>
              </a:solidFill>
              <a:ln w="19050" cap="flat">
                <a:solidFill>
                  <a:srgbClr val="FFFFFF"/>
                </a:solidFill>
                <a:prstDash val="solid"/>
                <a:round/>
              </a:ln>
              <a:effectLst/>
            </c:spPr>
            <c:extLst>
              <c:ext xmlns:c16="http://schemas.microsoft.com/office/drawing/2014/chart" uri="{C3380CC4-5D6E-409C-BE32-E72D297353CC}">
                <c16:uniqueId val="{00000002-BCC1-4CE3-8979-CC6E2E4AEC04}"/>
              </c:ext>
            </c:extLst>
          </c:dPt>
          <c:dPt>
            <c:idx val="2"/>
            <c:bubble3D val="0"/>
            <c:spPr>
              <a:solidFill>
                <a:schemeClr val="accent3"/>
              </a:solidFill>
              <a:ln w="19050" cap="flat">
                <a:solidFill>
                  <a:srgbClr val="FFFFFF"/>
                </a:solidFill>
                <a:prstDash val="solid"/>
                <a:round/>
              </a:ln>
              <a:effectLst/>
            </c:spPr>
            <c:extLst>
              <c:ext xmlns:c16="http://schemas.microsoft.com/office/drawing/2014/chart" uri="{C3380CC4-5D6E-409C-BE32-E72D297353CC}">
                <c16:uniqueId val="{00000004-BCC1-4CE3-8979-CC6E2E4AEC04}"/>
              </c:ext>
            </c:extLst>
          </c:dPt>
          <c:dPt>
            <c:idx val="3"/>
            <c:bubble3D val="0"/>
            <c:spPr>
              <a:solidFill>
                <a:schemeClr val="accent4"/>
              </a:solidFill>
              <a:ln w="19050" cap="flat">
                <a:solidFill>
                  <a:srgbClr val="FFFFFF"/>
                </a:solidFill>
                <a:prstDash val="solid"/>
                <a:round/>
              </a:ln>
              <a:effectLst/>
            </c:spPr>
            <c:extLst>
              <c:ext xmlns:c16="http://schemas.microsoft.com/office/drawing/2014/chart" uri="{C3380CC4-5D6E-409C-BE32-E72D297353CC}">
                <c16:uniqueId val="{00000006-BCC1-4CE3-8979-CC6E2E4AEC04}"/>
              </c:ext>
            </c:extLst>
          </c:dPt>
          <c:dPt>
            <c:idx val="4"/>
            <c:bubble3D val="0"/>
            <c:spPr>
              <a:solidFill>
                <a:schemeClr val="accent5"/>
              </a:solidFill>
              <a:ln w="19050" cap="flat">
                <a:solidFill>
                  <a:srgbClr val="FFFFFF"/>
                </a:solidFill>
                <a:prstDash val="solid"/>
                <a:round/>
              </a:ln>
              <a:effectLst/>
            </c:spPr>
            <c:extLst>
              <c:ext xmlns:c16="http://schemas.microsoft.com/office/drawing/2014/chart" uri="{C3380CC4-5D6E-409C-BE32-E72D297353CC}">
                <c16:uniqueId val="{00000008-BCC1-4CE3-8979-CC6E2E4AEC04}"/>
              </c:ext>
            </c:extLst>
          </c:dPt>
          <c:dPt>
            <c:idx val="5"/>
            <c:bubble3D val="0"/>
            <c:spPr>
              <a:solidFill>
                <a:schemeClr val="accent6"/>
              </a:solidFill>
              <a:ln w="19050" cap="flat">
                <a:solidFill>
                  <a:srgbClr val="FFFFFF"/>
                </a:solidFill>
                <a:prstDash val="solid"/>
                <a:round/>
              </a:ln>
              <a:effectLst/>
            </c:spPr>
            <c:extLst>
              <c:ext xmlns:c16="http://schemas.microsoft.com/office/drawing/2014/chart" uri="{C3380CC4-5D6E-409C-BE32-E72D297353CC}">
                <c16:uniqueId val="{0000000A-BCC1-4CE3-8979-CC6E2E4AEC04}"/>
              </c:ext>
            </c:extLst>
          </c:dPt>
          <c:dPt>
            <c:idx val="6"/>
            <c:bubble3D val="0"/>
            <c:spPr>
              <a:solidFill>
                <a:srgbClr val="002149"/>
              </a:solidFill>
              <a:ln w="19050" cap="flat">
                <a:solidFill>
                  <a:srgbClr val="FFFFFF"/>
                </a:solidFill>
                <a:prstDash val="solid"/>
                <a:round/>
              </a:ln>
              <a:effectLst/>
            </c:spPr>
            <c:extLst>
              <c:ext xmlns:c16="http://schemas.microsoft.com/office/drawing/2014/chart" uri="{C3380CC4-5D6E-409C-BE32-E72D297353CC}">
                <c16:uniqueId val="{0000000C-BCC1-4CE3-8979-CC6E2E4AEC04}"/>
              </c:ext>
            </c:extLst>
          </c:dPt>
          <c:dPt>
            <c:idx val="7"/>
            <c:bubble3D val="0"/>
            <c:spPr>
              <a:solidFill>
                <a:srgbClr val="1F3959"/>
              </a:solidFill>
              <a:ln w="19050" cap="flat">
                <a:solidFill>
                  <a:srgbClr val="FFFFFF"/>
                </a:solidFill>
                <a:prstDash val="solid"/>
                <a:round/>
              </a:ln>
              <a:effectLst/>
            </c:spPr>
            <c:extLst>
              <c:ext xmlns:c16="http://schemas.microsoft.com/office/drawing/2014/chart" uri="{C3380CC4-5D6E-409C-BE32-E72D297353CC}">
                <c16:uniqueId val="{0000000E-BCC1-4CE3-8979-CC6E2E4AEC04}"/>
              </c:ext>
            </c:extLst>
          </c:dPt>
          <c:dPt>
            <c:idx val="8"/>
            <c:bubble3D val="0"/>
            <c:spPr>
              <a:solidFill>
                <a:srgbClr val="276419"/>
              </a:solidFill>
              <a:ln w="19050" cap="flat">
                <a:solidFill>
                  <a:srgbClr val="FFFFFF"/>
                </a:solidFill>
                <a:prstDash val="solid"/>
                <a:round/>
              </a:ln>
              <a:effectLst/>
            </c:spPr>
            <c:extLst>
              <c:ext xmlns:c16="http://schemas.microsoft.com/office/drawing/2014/chart" uri="{C3380CC4-5D6E-409C-BE32-E72D297353CC}">
                <c16:uniqueId val="{00000010-BCC1-4CE3-8979-CC6E2E4AEC04}"/>
              </c:ext>
            </c:extLst>
          </c:dPt>
          <c:dLbls>
            <c:dLbl>
              <c:idx val="0"/>
              <c:numFmt formatCode="0%" sourceLinked="0"/>
              <c:spPr/>
              <c:txPr>
                <a:bodyPr/>
                <a:lstStyle/>
                <a:p>
                  <a:pPr>
                    <a:defRPr sz="900" b="0" i="0" u="none" strike="noStrike">
                      <a:solidFill>
                        <a:srgbClr val="595959"/>
                      </a:solidFill>
                      <a:latin typeface="Helvetica"/>
                    </a:defRPr>
                  </a:pPr>
                  <a:endParaRPr lang="fi-FI"/>
                </a:p>
              </c:txPr>
              <c:dLblPos val="outEnd"/>
              <c:showLegendKey val="0"/>
              <c:showVal val="0"/>
              <c:showCatName val="1"/>
              <c:showSerName val="0"/>
              <c:showPercent val="1"/>
              <c:showBubbleSize val="0"/>
              <c:extLst>
                <c:ext xmlns:c16="http://schemas.microsoft.com/office/drawing/2014/chart" uri="{C3380CC4-5D6E-409C-BE32-E72D297353CC}">
                  <c16:uniqueId val="{00000000-BCC1-4CE3-8979-CC6E2E4AEC04}"/>
                </c:ext>
              </c:extLst>
            </c:dLbl>
            <c:dLbl>
              <c:idx val="1"/>
              <c:numFmt formatCode="0%" sourceLinked="0"/>
              <c:spPr/>
              <c:txPr>
                <a:bodyPr/>
                <a:lstStyle/>
                <a:p>
                  <a:pPr>
                    <a:defRPr sz="900" b="0" i="0" u="none" strike="noStrike">
                      <a:solidFill>
                        <a:srgbClr val="595959"/>
                      </a:solidFill>
                      <a:latin typeface="Helvetica"/>
                    </a:defRPr>
                  </a:pPr>
                  <a:endParaRPr lang="fi-FI"/>
                </a:p>
              </c:txPr>
              <c:dLblPos val="outEnd"/>
              <c:showLegendKey val="0"/>
              <c:showVal val="0"/>
              <c:showCatName val="1"/>
              <c:showSerName val="0"/>
              <c:showPercent val="1"/>
              <c:showBubbleSize val="0"/>
              <c:extLst>
                <c:ext xmlns:c16="http://schemas.microsoft.com/office/drawing/2014/chart" uri="{C3380CC4-5D6E-409C-BE32-E72D297353CC}">
                  <c16:uniqueId val="{00000002-BCC1-4CE3-8979-CC6E2E4AEC04}"/>
                </c:ext>
              </c:extLst>
            </c:dLbl>
            <c:dLbl>
              <c:idx val="2"/>
              <c:numFmt formatCode="0%" sourceLinked="0"/>
              <c:spPr/>
              <c:txPr>
                <a:bodyPr/>
                <a:lstStyle/>
                <a:p>
                  <a:pPr>
                    <a:defRPr sz="900" b="0" i="0" u="none" strike="noStrike">
                      <a:solidFill>
                        <a:srgbClr val="595959"/>
                      </a:solidFill>
                      <a:latin typeface="Helvetica"/>
                    </a:defRPr>
                  </a:pPr>
                  <a:endParaRPr lang="fi-FI"/>
                </a:p>
              </c:txPr>
              <c:dLblPos val="outEnd"/>
              <c:showLegendKey val="0"/>
              <c:showVal val="0"/>
              <c:showCatName val="1"/>
              <c:showSerName val="0"/>
              <c:showPercent val="1"/>
              <c:showBubbleSize val="0"/>
              <c:extLst>
                <c:ext xmlns:c16="http://schemas.microsoft.com/office/drawing/2014/chart" uri="{C3380CC4-5D6E-409C-BE32-E72D297353CC}">
                  <c16:uniqueId val="{00000004-BCC1-4CE3-8979-CC6E2E4AEC04}"/>
                </c:ext>
              </c:extLst>
            </c:dLbl>
            <c:dLbl>
              <c:idx val="3"/>
              <c:numFmt formatCode="0%" sourceLinked="0"/>
              <c:spPr/>
              <c:txPr>
                <a:bodyPr/>
                <a:lstStyle/>
                <a:p>
                  <a:pPr>
                    <a:defRPr sz="900" b="0" i="0" u="none" strike="noStrike">
                      <a:solidFill>
                        <a:srgbClr val="595959"/>
                      </a:solidFill>
                      <a:latin typeface="Helvetica"/>
                    </a:defRPr>
                  </a:pPr>
                  <a:endParaRPr lang="fi-FI"/>
                </a:p>
              </c:txPr>
              <c:dLblPos val="outEnd"/>
              <c:showLegendKey val="0"/>
              <c:showVal val="0"/>
              <c:showCatName val="1"/>
              <c:showSerName val="0"/>
              <c:showPercent val="1"/>
              <c:showBubbleSize val="0"/>
              <c:extLst>
                <c:ext xmlns:c16="http://schemas.microsoft.com/office/drawing/2014/chart" uri="{C3380CC4-5D6E-409C-BE32-E72D297353CC}">
                  <c16:uniqueId val="{00000006-BCC1-4CE3-8979-CC6E2E4AEC04}"/>
                </c:ext>
              </c:extLst>
            </c:dLbl>
            <c:dLbl>
              <c:idx val="4"/>
              <c:numFmt formatCode="0%" sourceLinked="0"/>
              <c:spPr/>
              <c:txPr>
                <a:bodyPr/>
                <a:lstStyle/>
                <a:p>
                  <a:pPr>
                    <a:defRPr sz="900" b="0" i="0" u="none" strike="noStrike">
                      <a:solidFill>
                        <a:srgbClr val="595959"/>
                      </a:solidFill>
                      <a:latin typeface="Helvetica"/>
                    </a:defRPr>
                  </a:pPr>
                  <a:endParaRPr lang="fi-FI"/>
                </a:p>
              </c:txPr>
              <c:dLblPos val="outEnd"/>
              <c:showLegendKey val="0"/>
              <c:showVal val="0"/>
              <c:showCatName val="1"/>
              <c:showSerName val="0"/>
              <c:showPercent val="1"/>
              <c:showBubbleSize val="0"/>
              <c:extLst>
                <c:ext xmlns:c16="http://schemas.microsoft.com/office/drawing/2014/chart" uri="{C3380CC4-5D6E-409C-BE32-E72D297353CC}">
                  <c16:uniqueId val="{00000008-BCC1-4CE3-8979-CC6E2E4AEC04}"/>
                </c:ext>
              </c:extLst>
            </c:dLbl>
            <c:dLbl>
              <c:idx val="5"/>
              <c:numFmt formatCode="0%" sourceLinked="0"/>
              <c:spPr/>
              <c:txPr>
                <a:bodyPr/>
                <a:lstStyle/>
                <a:p>
                  <a:pPr>
                    <a:defRPr sz="900" b="0" i="0" u="none" strike="noStrike">
                      <a:solidFill>
                        <a:srgbClr val="595959"/>
                      </a:solidFill>
                      <a:latin typeface="Helvetica"/>
                    </a:defRPr>
                  </a:pPr>
                  <a:endParaRPr lang="fi-FI"/>
                </a:p>
              </c:txPr>
              <c:dLblPos val="outEnd"/>
              <c:showLegendKey val="0"/>
              <c:showVal val="0"/>
              <c:showCatName val="1"/>
              <c:showSerName val="0"/>
              <c:showPercent val="1"/>
              <c:showBubbleSize val="0"/>
              <c:extLst>
                <c:ext xmlns:c16="http://schemas.microsoft.com/office/drawing/2014/chart" uri="{C3380CC4-5D6E-409C-BE32-E72D297353CC}">
                  <c16:uniqueId val="{0000000A-BCC1-4CE3-8979-CC6E2E4AEC04}"/>
                </c:ext>
              </c:extLst>
            </c:dLbl>
            <c:dLbl>
              <c:idx val="6"/>
              <c:numFmt formatCode="0%" sourceLinked="0"/>
              <c:spPr/>
              <c:txPr>
                <a:bodyPr/>
                <a:lstStyle/>
                <a:p>
                  <a:pPr>
                    <a:defRPr sz="900" b="0" i="0" u="none" strike="noStrike">
                      <a:solidFill>
                        <a:srgbClr val="595959"/>
                      </a:solidFill>
                      <a:latin typeface="Helvetica"/>
                    </a:defRPr>
                  </a:pPr>
                  <a:endParaRPr lang="fi-FI"/>
                </a:p>
              </c:txPr>
              <c:dLblPos val="outEnd"/>
              <c:showLegendKey val="0"/>
              <c:showVal val="0"/>
              <c:showCatName val="1"/>
              <c:showSerName val="0"/>
              <c:showPercent val="1"/>
              <c:showBubbleSize val="0"/>
              <c:extLst>
                <c:ext xmlns:c16="http://schemas.microsoft.com/office/drawing/2014/chart" uri="{C3380CC4-5D6E-409C-BE32-E72D297353CC}">
                  <c16:uniqueId val="{0000000C-BCC1-4CE3-8979-CC6E2E4AEC04}"/>
                </c:ext>
              </c:extLst>
            </c:dLbl>
            <c:dLbl>
              <c:idx val="7"/>
              <c:numFmt formatCode="0%" sourceLinked="0"/>
              <c:spPr/>
              <c:txPr>
                <a:bodyPr/>
                <a:lstStyle/>
                <a:p>
                  <a:pPr>
                    <a:defRPr sz="900" b="0" i="0" u="none" strike="noStrike">
                      <a:solidFill>
                        <a:srgbClr val="595959"/>
                      </a:solidFill>
                      <a:latin typeface="Helvetica"/>
                    </a:defRPr>
                  </a:pPr>
                  <a:endParaRPr lang="fi-FI"/>
                </a:p>
              </c:txPr>
              <c:dLblPos val="outEnd"/>
              <c:showLegendKey val="0"/>
              <c:showVal val="0"/>
              <c:showCatName val="1"/>
              <c:showSerName val="0"/>
              <c:showPercent val="1"/>
              <c:showBubbleSize val="0"/>
              <c:extLst>
                <c:ext xmlns:c16="http://schemas.microsoft.com/office/drawing/2014/chart" uri="{C3380CC4-5D6E-409C-BE32-E72D297353CC}">
                  <c16:uniqueId val="{0000000E-BCC1-4CE3-8979-CC6E2E4AEC04}"/>
                </c:ext>
              </c:extLst>
            </c:dLbl>
            <c:dLbl>
              <c:idx val="8"/>
              <c:numFmt formatCode="0%" sourceLinked="0"/>
              <c:spPr/>
              <c:txPr>
                <a:bodyPr/>
                <a:lstStyle/>
                <a:p>
                  <a:pPr>
                    <a:defRPr sz="900" b="0" i="0" u="none" strike="noStrike">
                      <a:solidFill>
                        <a:srgbClr val="595959"/>
                      </a:solidFill>
                      <a:latin typeface="Helvetica"/>
                    </a:defRPr>
                  </a:pPr>
                  <a:endParaRPr lang="fi-FI"/>
                </a:p>
              </c:txPr>
              <c:dLblPos val="outEnd"/>
              <c:showLegendKey val="0"/>
              <c:showVal val="0"/>
              <c:showCatName val="1"/>
              <c:showSerName val="0"/>
              <c:showPercent val="1"/>
              <c:showBubbleSize val="0"/>
              <c:extLst>
                <c:ext xmlns:c16="http://schemas.microsoft.com/office/drawing/2014/chart" uri="{C3380CC4-5D6E-409C-BE32-E72D297353CC}">
                  <c16:uniqueId val="{00000010-BCC1-4CE3-8979-CC6E2E4AEC04}"/>
                </c:ext>
              </c:extLst>
            </c:dLbl>
            <c:numFmt formatCode="0%" sourceLinked="0"/>
            <c:spPr>
              <a:noFill/>
              <a:ln>
                <a:noFill/>
              </a:ln>
              <a:effectLst/>
            </c:spPr>
            <c:txPr>
              <a:bodyPr/>
              <a:lstStyle/>
              <a:p>
                <a:pPr>
                  <a:defRPr sz="900" b="0" i="0" u="none" strike="noStrike">
                    <a:solidFill>
                      <a:srgbClr val="595959"/>
                    </a:solidFill>
                    <a:latin typeface="Helvetica"/>
                  </a:defRPr>
                </a:pPr>
                <a:endParaRPr lang="fi-FI"/>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Sheet1!$B$1:$J$1</c:f>
              <c:strCache>
                <c:ptCount val="9"/>
                <c:pt idx="0">
                  <c:v>Press</c:v>
                </c:pt>
                <c:pt idx="1">
                  <c:v>Glass Processing</c:v>
                </c:pt>
                <c:pt idx="2">
                  <c:v>Architectural Design/Specifying/Consulting/Glazing</c:v>
                </c:pt>
                <c:pt idx="3">
                  <c:v>Facade/Building construction</c:v>
                </c:pt>
                <c:pt idx="4">
                  <c:v>Float Glass Manufacturing</c:v>
                </c:pt>
                <c:pt idx="5">
                  <c:v>Machinery/Equipment Suppliers</c:v>
                </c:pt>
                <c:pt idx="6">
                  <c:v>Accessories/Materials Suppliers/ Trade Agents</c:v>
                </c:pt>
                <c:pt idx="7">
                  <c:v>University/Research Institute</c:v>
                </c:pt>
                <c:pt idx="8">
                  <c:v>Coating Technologies</c:v>
                </c:pt>
              </c:strCache>
            </c:strRef>
          </c:cat>
          <c:val>
            <c:numRef>
              <c:f>Sheet1!$B$2:$J$2</c:f>
              <c:numCache>
                <c:formatCode>General</c:formatCode>
                <c:ptCount val="9"/>
                <c:pt idx="0">
                  <c:v>0.04</c:v>
                </c:pt>
                <c:pt idx="1">
                  <c:v>0.23</c:v>
                </c:pt>
                <c:pt idx="2">
                  <c:v>0.14000000000000001</c:v>
                </c:pt>
                <c:pt idx="3">
                  <c:v>0.13</c:v>
                </c:pt>
                <c:pt idx="4">
                  <c:v>0.05</c:v>
                </c:pt>
                <c:pt idx="5">
                  <c:v>0.15</c:v>
                </c:pt>
                <c:pt idx="6">
                  <c:v>0.09</c:v>
                </c:pt>
                <c:pt idx="7">
                  <c:v>0.1</c:v>
                </c:pt>
                <c:pt idx="8">
                  <c:v>7.0000000000000007E-2</c:v>
                </c:pt>
              </c:numCache>
            </c:numRef>
          </c:val>
          <c:extLst>
            <c:ext xmlns:c16="http://schemas.microsoft.com/office/drawing/2014/chart" uri="{C3380CC4-5D6E-409C-BE32-E72D297353CC}">
              <c16:uniqueId val="{00000011-BCC1-4CE3-8979-CC6E2E4AEC04}"/>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a:defRPr sz="1200"/>
            </a:lvl1pPr>
          </a:lstStyle>
          <a:p>
            <a:fld id="{D13C0BBC-93A6-434F-AB09-A3F54E92C577}" type="datetimeFigureOut">
              <a:rPr lang="fi-FI" smtClean="0"/>
              <a:t>9.1.2019</a:t>
            </a:fld>
            <a:endParaRPr lang="fi-FI"/>
          </a:p>
        </p:txBody>
      </p:sp>
      <p:sp>
        <p:nvSpPr>
          <p:cNvPr id="4" name="Footer Placeholder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p:cNvSpPr>
            <a:spLocks noGrp="1"/>
          </p:cNvSpPr>
          <p:nvPr>
            <p:ph type="sldNum" sz="quarter" idx="3"/>
          </p:nvPr>
        </p:nvSpPr>
        <p:spPr>
          <a:xfrm>
            <a:off x="3854450" y="9440863"/>
            <a:ext cx="2949575" cy="498475"/>
          </a:xfrm>
          <a:prstGeom prst="rect">
            <a:avLst/>
          </a:prstGeom>
        </p:spPr>
        <p:txBody>
          <a:bodyPr vert="horz" lIns="91440" tIns="45720" rIns="91440" bIns="45720" rtlCol="0" anchor="b"/>
          <a:lstStyle>
            <a:lvl1pPr algn="r">
              <a:defRPr sz="1200"/>
            </a:lvl1pPr>
          </a:lstStyle>
          <a:p>
            <a:fld id="{6C6C8A47-E93C-4EA1-9918-E4D8411D574D}" type="slidenum">
              <a:rPr lang="fi-FI" smtClean="0"/>
              <a:t>‹#›</a:t>
            </a:fld>
            <a:endParaRPr lang="fi-FI"/>
          </a:p>
        </p:txBody>
      </p:sp>
    </p:spTree>
    <p:extLst>
      <p:ext uri="{BB962C8B-B14F-4D97-AF65-F5344CB8AC3E}">
        <p14:creationId xmlns:p14="http://schemas.microsoft.com/office/powerpoint/2010/main" val="1377163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8" name="Shape 418"/>
          <p:cNvSpPr>
            <a:spLocks noGrp="1" noRot="1" noChangeAspect="1"/>
          </p:cNvSpPr>
          <p:nvPr>
            <p:ph type="sldImg"/>
          </p:nvPr>
        </p:nvSpPr>
        <p:spPr>
          <a:xfrm>
            <a:off x="717550" y="746125"/>
            <a:ext cx="5372100" cy="3725863"/>
          </a:xfrm>
          <a:prstGeom prst="rect">
            <a:avLst/>
          </a:prstGeom>
        </p:spPr>
        <p:txBody>
          <a:bodyPr/>
          <a:lstStyle/>
          <a:p>
            <a:endParaRPr/>
          </a:p>
        </p:txBody>
      </p:sp>
      <p:sp>
        <p:nvSpPr>
          <p:cNvPr id="419" name="Shape 419"/>
          <p:cNvSpPr>
            <a:spLocks noGrp="1"/>
          </p:cNvSpPr>
          <p:nvPr>
            <p:ph type="body" sz="quarter" idx="1"/>
          </p:nvPr>
        </p:nvSpPr>
        <p:spPr>
          <a:xfrm>
            <a:off x="907415" y="4721186"/>
            <a:ext cx="4990783" cy="4472702"/>
          </a:xfrm>
          <a:prstGeom prst="rect">
            <a:avLst/>
          </a:prstGeom>
        </p:spPr>
        <p:txBody>
          <a:bodyPr/>
          <a:lstStyle/>
          <a:p>
            <a:endParaRPr/>
          </a:p>
        </p:txBody>
      </p:sp>
    </p:spTree>
    <p:extLst>
      <p:ext uri="{BB962C8B-B14F-4D97-AF65-F5344CB8AC3E}">
        <p14:creationId xmlns:p14="http://schemas.microsoft.com/office/powerpoint/2010/main" val="1467938169"/>
      </p:ext>
    </p:extLst>
  </p:cSld>
  <p:clrMap bg1="lt1" tx1="dk1" bg2="lt2" tx2="dk2" accent1="accent1" accent2="accent2" accent3="accent3" accent4="accent4" accent5="accent5" accent6="accent6" hlink="hlink" folHlink="folHlink"/>
  <p:notesStyle>
    <a:lvl1pPr defTabSz="457200" latinLnBrk="0">
      <a:spcBef>
        <a:spcPts val="400"/>
      </a:spcBef>
      <a:defRPr sz="1200">
        <a:latin typeface="+mj-lt"/>
        <a:ea typeface="+mj-ea"/>
        <a:cs typeface="+mj-cs"/>
        <a:sym typeface="Calibri"/>
      </a:defRPr>
    </a:lvl1pPr>
    <a:lvl2pPr indent="228600" defTabSz="457200" latinLnBrk="0">
      <a:spcBef>
        <a:spcPts val="400"/>
      </a:spcBef>
      <a:defRPr sz="1200">
        <a:latin typeface="+mj-lt"/>
        <a:ea typeface="+mj-ea"/>
        <a:cs typeface="+mj-cs"/>
        <a:sym typeface="Calibri"/>
      </a:defRPr>
    </a:lvl2pPr>
    <a:lvl3pPr indent="457200" defTabSz="457200" latinLnBrk="0">
      <a:spcBef>
        <a:spcPts val="400"/>
      </a:spcBef>
      <a:defRPr sz="1200">
        <a:latin typeface="+mj-lt"/>
        <a:ea typeface="+mj-ea"/>
        <a:cs typeface="+mj-cs"/>
        <a:sym typeface="Calibri"/>
      </a:defRPr>
    </a:lvl3pPr>
    <a:lvl4pPr indent="685800" defTabSz="457200" latinLnBrk="0">
      <a:spcBef>
        <a:spcPts val="400"/>
      </a:spcBef>
      <a:defRPr sz="1200">
        <a:latin typeface="+mj-lt"/>
        <a:ea typeface="+mj-ea"/>
        <a:cs typeface="+mj-cs"/>
        <a:sym typeface="Calibri"/>
      </a:defRPr>
    </a:lvl4pPr>
    <a:lvl5pPr indent="914400" defTabSz="457200" latinLnBrk="0">
      <a:spcBef>
        <a:spcPts val="400"/>
      </a:spcBef>
      <a:defRPr sz="1200">
        <a:latin typeface="+mj-lt"/>
        <a:ea typeface="+mj-ea"/>
        <a:cs typeface="+mj-cs"/>
        <a:sym typeface="Calibri"/>
      </a:defRPr>
    </a:lvl5pPr>
    <a:lvl6pPr indent="1143000" defTabSz="457200" latinLnBrk="0">
      <a:spcBef>
        <a:spcPts val="400"/>
      </a:spcBef>
      <a:defRPr sz="1200">
        <a:latin typeface="+mj-lt"/>
        <a:ea typeface="+mj-ea"/>
        <a:cs typeface="+mj-cs"/>
        <a:sym typeface="Calibri"/>
      </a:defRPr>
    </a:lvl6pPr>
    <a:lvl7pPr indent="1371600" defTabSz="457200" latinLnBrk="0">
      <a:spcBef>
        <a:spcPts val="400"/>
      </a:spcBef>
      <a:defRPr sz="1200">
        <a:latin typeface="+mj-lt"/>
        <a:ea typeface="+mj-ea"/>
        <a:cs typeface="+mj-cs"/>
        <a:sym typeface="Calibri"/>
      </a:defRPr>
    </a:lvl7pPr>
    <a:lvl8pPr indent="1600200" defTabSz="457200" latinLnBrk="0">
      <a:spcBef>
        <a:spcPts val="400"/>
      </a:spcBef>
      <a:defRPr sz="1200">
        <a:latin typeface="+mj-lt"/>
        <a:ea typeface="+mj-ea"/>
        <a:cs typeface="+mj-cs"/>
        <a:sym typeface="Calibri"/>
      </a:defRPr>
    </a:lvl8pPr>
    <a:lvl9pPr indent="1828800" defTabSz="457200" latinLnBrk="0">
      <a:spcBef>
        <a:spcPts val="400"/>
      </a:spcBef>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Shape 519"/>
          <p:cNvSpPr>
            <a:spLocks noGrp="1" noRot="1" noChangeAspect="1"/>
          </p:cNvSpPr>
          <p:nvPr>
            <p:ph type="sldImg"/>
          </p:nvPr>
        </p:nvSpPr>
        <p:spPr>
          <a:xfrm>
            <a:off x="715963" y="746125"/>
            <a:ext cx="5373687" cy="3725863"/>
          </a:xfrm>
          <a:prstGeom prst="rect">
            <a:avLst/>
          </a:prstGeom>
        </p:spPr>
        <p:txBody>
          <a:bodyPr/>
          <a:lstStyle/>
          <a:p>
            <a:endParaRPr/>
          </a:p>
        </p:txBody>
      </p:sp>
      <p:sp>
        <p:nvSpPr>
          <p:cNvPr id="520" name="Shape 520"/>
          <p:cNvSpPr>
            <a:spLocks noGrp="1"/>
          </p:cNvSpPr>
          <p:nvPr>
            <p:ph type="body" sz="quarter" idx="1"/>
          </p:nvPr>
        </p:nvSpPr>
        <p:spPr>
          <a:prstGeom prst="rect">
            <a:avLst/>
          </a:prstGeom>
        </p:spPr>
        <p:txBody>
          <a:bodyPr/>
          <a:lstStyle>
            <a:lvl1pPr defTabSz="914400">
              <a:spcBef>
                <a:spcPts val="0"/>
              </a:spcBef>
            </a:lvl1pPr>
          </a:lstStyle>
          <a:p>
            <a:r>
              <a:t>CLOSING SLIDE</a:t>
            </a:r>
          </a:p>
        </p:txBody>
      </p:sp>
    </p:spTree>
    <p:extLst>
      <p:ext uri="{BB962C8B-B14F-4D97-AF65-F5344CB8AC3E}">
        <p14:creationId xmlns:p14="http://schemas.microsoft.com/office/powerpoint/2010/main" val="1281034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Shape 653"/>
          <p:cNvSpPr>
            <a:spLocks noGrp="1" noRot="1" noChangeAspect="1"/>
          </p:cNvSpPr>
          <p:nvPr>
            <p:ph type="sldImg"/>
          </p:nvPr>
        </p:nvSpPr>
        <p:spPr>
          <a:xfrm>
            <a:off x="715963" y="746125"/>
            <a:ext cx="5373687" cy="3725863"/>
          </a:xfrm>
          <a:prstGeom prst="rect">
            <a:avLst/>
          </a:prstGeom>
        </p:spPr>
        <p:txBody>
          <a:bodyPr/>
          <a:lstStyle/>
          <a:p>
            <a:endParaRPr/>
          </a:p>
        </p:txBody>
      </p:sp>
      <p:sp>
        <p:nvSpPr>
          <p:cNvPr id="654" name="Shape 654"/>
          <p:cNvSpPr>
            <a:spLocks noGrp="1"/>
          </p:cNvSpPr>
          <p:nvPr>
            <p:ph type="body" sz="quarter" idx="1"/>
          </p:nvPr>
        </p:nvSpPr>
        <p:spPr>
          <a:prstGeom prst="rect">
            <a:avLst/>
          </a:prstGeom>
        </p:spPr>
        <p:txBody>
          <a:bodyPr/>
          <a:lstStyle/>
          <a:p>
            <a:pPr defTabSz="914400">
              <a:spcBef>
                <a:spcPts val="0"/>
              </a:spcBef>
              <a:defRPr sz="1300"/>
            </a:pPr>
            <a:r>
              <a:t>Design comeption over 2 months in 2007</a:t>
            </a:r>
          </a:p>
          <a:p>
            <a:pPr defTabSz="914400">
              <a:spcBef>
                <a:spcPts val="0"/>
              </a:spcBef>
            </a:pPr>
            <a:endParaRPr/>
          </a:p>
          <a:p>
            <a:pPr defTabSz="914400">
              <a:spcBef>
                <a:spcPts val="0"/>
              </a:spcBef>
              <a:defRPr sz="1300"/>
            </a:pPr>
            <a:r>
              <a:t>We won, beating ZAHA and OMA and 3x Neilson</a:t>
            </a:r>
          </a:p>
          <a:p>
            <a:pPr defTabSz="914400">
              <a:spcBef>
                <a:spcPts val="0"/>
              </a:spcBef>
            </a:pPr>
            <a:endParaRPr/>
          </a:p>
          <a:p>
            <a:pPr defTabSz="914400">
              <a:spcBef>
                <a:spcPts val="0"/>
              </a:spcBef>
              <a:defRPr sz="1300"/>
            </a:pPr>
            <a:r>
              <a:t>Feb 2008 team started schematic design and about 1 year later we issued IFC docs.</a:t>
            </a:r>
          </a:p>
          <a:p>
            <a:pPr defTabSz="914400">
              <a:spcBef>
                <a:spcPts val="0"/>
              </a:spcBef>
            </a:pPr>
            <a:endParaRPr sz="1300"/>
          </a:p>
          <a:p>
            <a:pPr defTabSz="914400">
              <a:spcBef>
                <a:spcPts val="0"/>
              </a:spcBef>
              <a:defRPr sz="1300"/>
            </a:pPr>
            <a:r>
              <a:t>Aramco representatives moved into our offices offering input in planning process and also to give an understanding of the cultural context. Those Aramconians not only became highly valued members within the design team but also friends</a:t>
            </a:r>
          </a:p>
          <a:p>
            <a:pPr defTabSz="914400">
              <a:spcBef>
                <a:spcPts val="0"/>
              </a:spcBef>
            </a:pPr>
            <a:endParaRPr sz="1300"/>
          </a:p>
          <a:p>
            <a:pPr defTabSz="914400">
              <a:spcBef>
                <a:spcPts val="0"/>
              </a:spcBef>
              <a:defRPr sz="1300"/>
            </a:pPr>
            <a:r>
              <a:t>At the height of design process 53 archs, ints and lands were involved in project</a:t>
            </a:r>
          </a:p>
          <a:p>
            <a:pPr defTabSz="914400">
              <a:spcBef>
                <a:spcPts val="0"/>
              </a:spcBef>
            </a:pPr>
            <a:endParaRPr sz="1300"/>
          </a:p>
          <a:p>
            <a:pPr defTabSz="914400">
              <a:spcBef>
                <a:spcPts val="0"/>
              </a:spcBef>
            </a:pPr>
            <a:endParaRPr sz="1300"/>
          </a:p>
          <a:p>
            <a:pPr defTabSz="914400">
              <a:spcBef>
                <a:spcPts val="0"/>
              </a:spcBef>
              <a:defRPr sz="1300"/>
            </a:pPr>
            <a:r>
              <a:t>Extremely complex- once in a lifetime chance to build</a:t>
            </a:r>
          </a:p>
          <a:p>
            <a:pPr defTabSz="914400">
              <a:spcBef>
                <a:spcPts val="0"/>
              </a:spcBef>
              <a:defRPr sz="1300"/>
            </a:pPr>
            <a:r>
              <a:t>Challenge from client for iconic building</a:t>
            </a:r>
          </a:p>
          <a:p>
            <a:pPr defTabSz="914400">
              <a:spcBef>
                <a:spcPts val="0"/>
              </a:spcBef>
              <a:defRPr sz="1300"/>
            </a:pPr>
            <a:r>
              <a:t>Bag of archietctural tricks weel and truly used. Just about every element was designed.</a:t>
            </a:r>
          </a:p>
        </p:txBody>
      </p:sp>
    </p:spTree>
    <p:extLst>
      <p:ext uri="{BB962C8B-B14F-4D97-AF65-F5344CB8AC3E}">
        <p14:creationId xmlns:p14="http://schemas.microsoft.com/office/powerpoint/2010/main" val="2809802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Shape 526"/>
          <p:cNvSpPr>
            <a:spLocks noGrp="1" noRot="1" noChangeAspect="1"/>
          </p:cNvSpPr>
          <p:nvPr>
            <p:ph type="sldImg"/>
          </p:nvPr>
        </p:nvSpPr>
        <p:spPr>
          <a:xfrm>
            <a:off x="715963" y="746125"/>
            <a:ext cx="5373687" cy="3725863"/>
          </a:xfrm>
          <a:prstGeom prst="rect">
            <a:avLst/>
          </a:prstGeom>
        </p:spPr>
        <p:txBody>
          <a:bodyPr/>
          <a:lstStyle/>
          <a:p>
            <a:endParaRPr/>
          </a:p>
        </p:txBody>
      </p:sp>
      <p:sp>
        <p:nvSpPr>
          <p:cNvPr id="527" name="Shape 527"/>
          <p:cNvSpPr>
            <a:spLocks noGrp="1"/>
          </p:cNvSpPr>
          <p:nvPr>
            <p:ph type="body" sz="quarter" idx="1"/>
          </p:nvPr>
        </p:nvSpPr>
        <p:spPr>
          <a:prstGeom prst="rect">
            <a:avLst/>
          </a:prstGeom>
        </p:spPr>
        <p:txBody>
          <a:bodyPr/>
          <a:lstStyle>
            <a:lvl1pPr defTabSz="914400">
              <a:spcBef>
                <a:spcPts val="0"/>
              </a:spcBef>
            </a:lvl1pPr>
          </a:lstStyle>
          <a:p>
            <a:r>
              <a:t>CLOSING SLIDE</a:t>
            </a:r>
          </a:p>
        </p:txBody>
      </p:sp>
    </p:spTree>
    <p:extLst>
      <p:ext uri="{BB962C8B-B14F-4D97-AF65-F5344CB8AC3E}">
        <p14:creationId xmlns:p14="http://schemas.microsoft.com/office/powerpoint/2010/main" val="2411208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Shape 542"/>
          <p:cNvSpPr>
            <a:spLocks noGrp="1" noRot="1" noChangeAspect="1"/>
          </p:cNvSpPr>
          <p:nvPr>
            <p:ph type="sldImg"/>
          </p:nvPr>
        </p:nvSpPr>
        <p:spPr>
          <a:xfrm>
            <a:off x="715963" y="746125"/>
            <a:ext cx="5373687" cy="3725863"/>
          </a:xfrm>
          <a:prstGeom prst="rect">
            <a:avLst/>
          </a:prstGeom>
        </p:spPr>
        <p:txBody>
          <a:bodyPr/>
          <a:lstStyle/>
          <a:p>
            <a:endParaRPr/>
          </a:p>
        </p:txBody>
      </p:sp>
      <p:sp>
        <p:nvSpPr>
          <p:cNvPr id="543" name="Shape 543"/>
          <p:cNvSpPr>
            <a:spLocks noGrp="1"/>
          </p:cNvSpPr>
          <p:nvPr>
            <p:ph type="body" sz="quarter" idx="1"/>
          </p:nvPr>
        </p:nvSpPr>
        <p:spPr>
          <a:prstGeom prst="rect">
            <a:avLst/>
          </a:prstGeom>
        </p:spPr>
        <p:txBody>
          <a:bodyPr/>
          <a:lstStyle/>
          <a:p>
            <a:pPr defTabSz="914400">
              <a:spcBef>
                <a:spcPts val="0"/>
              </a:spcBef>
            </a:pPr>
            <a:r>
              <a:t>Divided vertically into </a:t>
            </a:r>
          </a:p>
          <a:p>
            <a:pPr defTabSz="914400">
              <a:spcBef>
                <a:spcPts val="0"/>
              </a:spcBef>
            </a:pPr>
            <a:r>
              <a:t>Past</a:t>
            </a:r>
          </a:p>
          <a:p>
            <a:pPr defTabSz="914400">
              <a:spcBef>
                <a:spcPts val="0"/>
              </a:spcBef>
            </a:pPr>
            <a:r>
              <a:t>Present</a:t>
            </a:r>
          </a:p>
          <a:p>
            <a:pPr defTabSz="914400">
              <a:spcBef>
                <a:spcPts val="0"/>
              </a:spcBef>
            </a:pPr>
            <a:r>
              <a:t>Future</a:t>
            </a:r>
          </a:p>
          <a:p>
            <a:pPr defTabSz="914400">
              <a:spcBef>
                <a:spcPts val="0"/>
              </a:spcBef>
            </a:pPr>
            <a:endParaRPr/>
          </a:p>
          <a:p>
            <a:pPr defTabSz="914400">
              <a:spcBef>
                <a:spcPts val="0"/>
              </a:spcBef>
            </a:pPr>
            <a:r>
              <a:t>Linked by the plaza</a:t>
            </a:r>
          </a:p>
          <a:p>
            <a:pPr defTabSz="914400">
              <a:spcBef>
                <a:spcPts val="0"/>
              </a:spcBef>
            </a:pPr>
            <a:endParaRPr/>
          </a:p>
          <a:p>
            <a:pPr defTabSz="914400">
              <a:spcBef>
                <a:spcPts val="0"/>
              </a:spcBef>
            </a:pPr>
            <a:r>
              <a:t>Entrance</a:t>
            </a:r>
          </a:p>
          <a:p>
            <a:pPr defTabSz="914400">
              <a:spcBef>
                <a:spcPts val="0"/>
              </a:spcBef>
            </a:pPr>
            <a:r>
              <a:t>Pebbles</a:t>
            </a:r>
          </a:p>
          <a:p>
            <a:pPr defTabSz="914400">
              <a:spcBef>
                <a:spcPts val="0"/>
              </a:spcBef>
            </a:pPr>
            <a:r>
              <a:t>Source</a:t>
            </a:r>
          </a:p>
          <a:p>
            <a:pPr defTabSz="914400">
              <a:spcBef>
                <a:spcPts val="0"/>
              </a:spcBef>
            </a:pPr>
            <a:endParaRPr/>
          </a:p>
          <a:p>
            <a:pPr defTabSz="914400">
              <a:spcBef>
                <a:spcPts val="0"/>
              </a:spcBef>
            </a:pPr>
            <a:r>
              <a:t>Past present future</a:t>
            </a:r>
          </a:p>
        </p:txBody>
      </p:sp>
    </p:spTree>
    <p:extLst>
      <p:ext uri="{BB962C8B-B14F-4D97-AF65-F5344CB8AC3E}">
        <p14:creationId xmlns:p14="http://schemas.microsoft.com/office/powerpoint/2010/main" val="3440830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noRot="1" noChangeAspect="1"/>
          </p:cNvSpPr>
          <p:nvPr>
            <p:ph type="sldImg"/>
          </p:nvPr>
        </p:nvSpPr>
        <p:spPr>
          <a:xfrm>
            <a:off x="715963" y="746125"/>
            <a:ext cx="5373687" cy="3725863"/>
          </a:xfrm>
          <a:prstGeom prst="rect">
            <a:avLst/>
          </a:prstGeom>
        </p:spPr>
        <p:txBody>
          <a:bodyPr/>
          <a:lstStyle/>
          <a:p>
            <a:endParaRPr/>
          </a:p>
        </p:txBody>
      </p:sp>
      <p:sp>
        <p:nvSpPr>
          <p:cNvPr id="553" name="Shape 553"/>
          <p:cNvSpPr>
            <a:spLocks noGrp="1"/>
          </p:cNvSpPr>
          <p:nvPr>
            <p:ph type="body" sz="quarter" idx="1"/>
          </p:nvPr>
        </p:nvSpPr>
        <p:spPr>
          <a:prstGeom prst="rect">
            <a:avLst/>
          </a:prstGeom>
        </p:spPr>
        <p:txBody>
          <a:bodyPr/>
          <a:lstStyle/>
          <a:p>
            <a:pPr defTabSz="914400">
              <a:spcBef>
                <a:spcPts val="0"/>
              </a:spcBef>
            </a:pPr>
            <a:r>
              <a:t>New Norwegian National Opera and Ballet</a:t>
            </a:r>
          </a:p>
          <a:p>
            <a:pPr defTabSz="914400">
              <a:spcBef>
                <a:spcPts val="0"/>
              </a:spcBef>
            </a:pPr>
            <a:r>
              <a:t>Completed 2008</a:t>
            </a:r>
          </a:p>
        </p:txBody>
      </p:sp>
    </p:spTree>
    <p:extLst>
      <p:ext uri="{BB962C8B-B14F-4D97-AF65-F5344CB8AC3E}">
        <p14:creationId xmlns:p14="http://schemas.microsoft.com/office/powerpoint/2010/main" val="4013458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Shape 587"/>
          <p:cNvSpPr>
            <a:spLocks noGrp="1" noRot="1" noChangeAspect="1"/>
          </p:cNvSpPr>
          <p:nvPr>
            <p:ph type="sldImg"/>
          </p:nvPr>
        </p:nvSpPr>
        <p:spPr>
          <a:xfrm>
            <a:off x="715963" y="746125"/>
            <a:ext cx="5373687" cy="3725863"/>
          </a:xfrm>
          <a:prstGeom prst="rect">
            <a:avLst/>
          </a:prstGeom>
        </p:spPr>
        <p:txBody>
          <a:bodyPr/>
          <a:lstStyle/>
          <a:p>
            <a:endParaRPr/>
          </a:p>
        </p:txBody>
      </p:sp>
      <p:sp>
        <p:nvSpPr>
          <p:cNvPr id="588" name="Shape 588"/>
          <p:cNvSpPr>
            <a:spLocks noGrp="1"/>
          </p:cNvSpPr>
          <p:nvPr>
            <p:ph type="body" sz="quarter" idx="1"/>
          </p:nvPr>
        </p:nvSpPr>
        <p:spPr>
          <a:prstGeom prst="rect">
            <a:avLst/>
          </a:prstGeom>
        </p:spPr>
        <p:txBody>
          <a:bodyPr/>
          <a:lstStyle>
            <a:lvl1pPr defTabSz="914400">
              <a:spcBef>
                <a:spcPts val="0"/>
              </a:spcBef>
            </a:lvl1pPr>
          </a:lstStyle>
          <a:p>
            <a:r>
              <a:t>The building shape changes as it rises from a square to octogon. eight isosceles triangles</a:t>
            </a:r>
          </a:p>
        </p:txBody>
      </p:sp>
    </p:spTree>
    <p:extLst>
      <p:ext uri="{BB962C8B-B14F-4D97-AF65-F5344CB8AC3E}">
        <p14:creationId xmlns:p14="http://schemas.microsoft.com/office/powerpoint/2010/main" val="467382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Shape 598"/>
          <p:cNvSpPr>
            <a:spLocks noGrp="1" noRot="1" noChangeAspect="1"/>
          </p:cNvSpPr>
          <p:nvPr>
            <p:ph type="sldImg"/>
          </p:nvPr>
        </p:nvSpPr>
        <p:spPr>
          <a:xfrm>
            <a:off x="715963" y="746125"/>
            <a:ext cx="5373687" cy="3725863"/>
          </a:xfrm>
          <a:prstGeom prst="rect">
            <a:avLst/>
          </a:prstGeom>
        </p:spPr>
        <p:txBody>
          <a:bodyPr/>
          <a:lstStyle/>
          <a:p>
            <a:endParaRPr/>
          </a:p>
        </p:txBody>
      </p:sp>
      <p:sp>
        <p:nvSpPr>
          <p:cNvPr id="599" name="Shape 599"/>
          <p:cNvSpPr>
            <a:spLocks noGrp="1"/>
          </p:cNvSpPr>
          <p:nvPr>
            <p:ph type="body" sz="quarter" idx="1"/>
          </p:nvPr>
        </p:nvSpPr>
        <p:spPr>
          <a:prstGeom prst="rect">
            <a:avLst/>
          </a:prstGeom>
        </p:spPr>
        <p:txBody>
          <a:bodyPr/>
          <a:lstStyle>
            <a:lvl1pPr defTabSz="914400">
              <a:spcBef>
                <a:spcPts val="0"/>
              </a:spcBef>
            </a:lvl1pPr>
          </a:lstStyle>
          <a:p>
            <a:r>
              <a:t>450’</a:t>
            </a:r>
          </a:p>
        </p:txBody>
      </p:sp>
    </p:spTree>
    <p:extLst>
      <p:ext uri="{BB962C8B-B14F-4D97-AF65-F5344CB8AC3E}">
        <p14:creationId xmlns:p14="http://schemas.microsoft.com/office/powerpoint/2010/main" val="3902009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Shape 617"/>
          <p:cNvSpPr>
            <a:spLocks noGrp="1" noRot="1" noChangeAspect="1"/>
          </p:cNvSpPr>
          <p:nvPr>
            <p:ph type="sldImg"/>
          </p:nvPr>
        </p:nvSpPr>
        <p:spPr>
          <a:xfrm>
            <a:off x="955675" y="685800"/>
            <a:ext cx="4946650" cy="3429000"/>
          </a:xfrm>
          <a:prstGeom prst="rect">
            <a:avLst/>
          </a:prstGeom>
        </p:spPr>
        <p:txBody>
          <a:bodyPr/>
          <a:lstStyle/>
          <a:p>
            <a:endParaRPr/>
          </a:p>
        </p:txBody>
      </p:sp>
      <p:sp>
        <p:nvSpPr>
          <p:cNvPr id="618" name="Shape 618"/>
          <p:cNvSpPr>
            <a:spLocks noGrp="1"/>
          </p:cNvSpPr>
          <p:nvPr>
            <p:ph type="body" sz="quarter" idx="1"/>
          </p:nvPr>
        </p:nvSpPr>
        <p:spPr>
          <a:prstGeom prst="rect">
            <a:avLst/>
          </a:prstGeom>
        </p:spPr>
        <p:txBody>
          <a:bodyPr/>
          <a:lstStyle/>
          <a:p>
            <a:pPr defTabSz="914400">
              <a:spcBef>
                <a:spcPts val="0"/>
              </a:spcBef>
            </a:pPr>
            <a:r>
              <a:t>Qatar Rail project</a:t>
            </a:r>
          </a:p>
          <a:p>
            <a:pPr defTabSz="914400">
              <a:spcBef>
                <a:spcPts val="0"/>
              </a:spcBef>
            </a:pPr>
            <a:r>
              <a:t>Where we are the branding architect on 36 stations in Doha</a:t>
            </a:r>
          </a:p>
          <a:p>
            <a:pPr defTabSz="914400">
              <a:spcBef>
                <a:spcPts val="0"/>
              </a:spcBef>
            </a:pPr>
            <a:r>
              <a:t>…a massive design project in which all custom components can be developed at an industrial scale</a:t>
            </a:r>
          </a:p>
          <a:p>
            <a:pPr defTabSz="914400">
              <a:spcBef>
                <a:spcPts val="0"/>
              </a:spcBef>
            </a:pPr>
            <a:r>
              <a:t>…take-offs and quantities come in the 50-100k range</a:t>
            </a:r>
          </a:p>
          <a:p>
            <a:pPr defTabSz="914400">
              <a:spcBef>
                <a:spcPts val="0"/>
              </a:spcBef>
            </a:pPr>
            <a:r>
              <a:t>…this is the main station in the city at the Msheireb development</a:t>
            </a:r>
          </a:p>
        </p:txBody>
      </p:sp>
    </p:spTree>
    <p:extLst>
      <p:ext uri="{BB962C8B-B14F-4D97-AF65-F5344CB8AC3E}">
        <p14:creationId xmlns:p14="http://schemas.microsoft.com/office/powerpoint/2010/main" val="1173735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5675" y="685800"/>
            <a:ext cx="494665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0361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Shape 642"/>
          <p:cNvSpPr>
            <a:spLocks noGrp="1" noRot="1" noChangeAspect="1"/>
          </p:cNvSpPr>
          <p:nvPr>
            <p:ph type="sldImg"/>
          </p:nvPr>
        </p:nvSpPr>
        <p:spPr>
          <a:xfrm>
            <a:off x="715963" y="746125"/>
            <a:ext cx="5373687" cy="3725863"/>
          </a:xfrm>
          <a:prstGeom prst="rect">
            <a:avLst/>
          </a:prstGeom>
        </p:spPr>
        <p:txBody>
          <a:bodyPr/>
          <a:lstStyle/>
          <a:p>
            <a:endParaRPr/>
          </a:p>
        </p:txBody>
      </p:sp>
      <p:sp>
        <p:nvSpPr>
          <p:cNvPr id="643" name="Shape 643"/>
          <p:cNvSpPr>
            <a:spLocks noGrp="1"/>
          </p:cNvSpPr>
          <p:nvPr>
            <p:ph type="body" sz="quarter" idx="1"/>
          </p:nvPr>
        </p:nvSpPr>
        <p:spPr>
          <a:prstGeom prst="rect">
            <a:avLst/>
          </a:prstGeom>
        </p:spPr>
        <p:txBody>
          <a:bodyPr/>
          <a:lstStyle>
            <a:lvl1pPr defTabSz="408324">
              <a:spcBef>
                <a:spcPts val="0"/>
              </a:spcBef>
              <a:defRPr sz="1100">
                <a:latin typeface="Swis721 BlkCn BT"/>
                <a:ea typeface="Swis721 BlkCn BT"/>
                <a:cs typeface="Swis721 BlkCn BT"/>
                <a:sym typeface="Swis721 BlkCn BT"/>
              </a:defRPr>
            </a:lvl1pPr>
          </a:lstStyle>
          <a:p>
            <a:r>
              <a:t>Upper Condo Dining Room Facing South</a:t>
            </a:r>
          </a:p>
        </p:txBody>
      </p:sp>
    </p:spTree>
    <p:extLst>
      <p:ext uri="{BB962C8B-B14F-4D97-AF65-F5344CB8AC3E}">
        <p14:creationId xmlns:p14="http://schemas.microsoft.com/office/powerpoint/2010/main" val="22760032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Custom Layout">
    <p:bg>
      <p:bgPr>
        <a:solidFill>
          <a:srgbClr val="FFFFFF"/>
        </a:solidFill>
        <a:effectLst/>
      </p:bgPr>
    </p:bg>
    <p:spTree>
      <p:nvGrpSpPr>
        <p:cNvPr id="1" name=""/>
        <p:cNvGrpSpPr/>
        <p:nvPr/>
      </p:nvGrpSpPr>
      <p:grpSpPr>
        <a:xfrm>
          <a:off x="0" y="0"/>
          <a:ext cx="0" cy="0"/>
          <a:chOff x="0" y="0"/>
          <a:chExt cx="0" cy="0"/>
        </a:xfrm>
      </p:grpSpPr>
      <p:sp>
        <p:nvSpPr>
          <p:cNvPr id="12" name="Shape 12"/>
          <p:cNvSpPr/>
          <p:nvPr/>
        </p:nvSpPr>
        <p:spPr>
          <a:xfrm>
            <a:off x="4051975" y="3796355"/>
            <a:ext cx="5863550" cy="2188170"/>
          </a:xfrm>
          <a:custGeom>
            <a:avLst/>
            <a:gdLst/>
            <a:ahLst/>
            <a:cxnLst>
              <a:cxn ang="0">
                <a:pos x="wd2" y="hd2"/>
              </a:cxn>
              <a:cxn ang="5400000">
                <a:pos x="wd2" y="hd2"/>
              </a:cxn>
              <a:cxn ang="10800000">
                <a:pos x="wd2" y="hd2"/>
              </a:cxn>
              <a:cxn ang="16200000">
                <a:pos x="wd2" y="hd2"/>
              </a:cxn>
            </a:cxnLst>
            <a:rect l="0" t="0" r="r" b="b"/>
            <a:pathLst>
              <a:path w="21600" h="21600" extrusionOk="0">
                <a:moveTo>
                  <a:pt x="0" y="3955"/>
                </a:moveTo>
                <a:lnTo>
                  <a:pt x="1374" y="94"/>
                </a:lnTo>
                <a:lnTo>
                  <a:pt x="21600" y="0"/>
                </a:lnTo>
                <a:lnTo>
                  <a:pt x="21600" y="21600"/>
                </a:lnTo>
                <a:lnTo>
                  <a:pt x="28" y="21600"/>
                </a:lnTo>
                <a:lnTo>
                  <a:pt x="0" y="3955"/>
                </a:lnTo>
                <a:close/>
              </a:path>
            </a:pathLst>
          </a:custGeom>
          <a:solidFill>
            <a:srgbClr val="FFFFFF"/>
          </a:solidFill>
          <a:ln w="12700">
            <a:miter lim="400000"/>
          </a:ln>
        </p:spPr>
        <p:txBody>
          <a:bodyPr lIns="45718" tIns="45718" rIns="45718" bIns="45718"/>
          <a:lstStyle/>
          <a:p>
            <a:pPr>
              <a:spcBef>
                <a:spcPts val="400"/>
              </a:spcBef>
              <a:defRPr sz="1200">
                <a:latin typeface="Verdana"/>
                <a:ea typeface="Verdana"/>
                <a:cs typeface="Verdana"/>
                <a:sym typeface="Verdana"/>
              </a:defRPr>
            </a:pPr>
            <a:endParaRPr/>
          </a:p>
        </p:txBody>
      </p:sp>
      <p:pic>
        <p:nvPicPr>
          <p:cNvPr id="13" name="image2.jpeg" descr="GPD_popo_kansi.jpg"/>
          <p:cNvPicPr>
            <a:picLocks noChangeAspect="1"/>
          </p:cNvPicPr>
          <p:nvPr/>
        </p:nvPicPr>
        <p:blipFill>
          <a:blip r:embed="rId2">
            <a:extLst/>
          </a:blip>
          <a:srcRect t="2448" b="2307"/>
          <a:stretch>
            <a:fillRect/>
          </a:stretch>
        </p:blipFill>
        <p:spPr>
          <a:xfrm>
            <a:off x="1" y="-4"/>
            <a:ext cx="9902826" cy="6858005"/>
          </a:xfrm>
          <a:prstGeom prst="rect">
            <a:avLst/>
          </a:prstGeom>
          <a:ln w="12700">
            <a:miter lim="400000"/>
          </a:ln>
        </p:spPr>
      </p:pic>
      <p:sp>
        <p:nvSpPr>
          <p:cNvPr id="14" name="Shape 14"/>
          <p:cNvSpPr>
            <a:spLocks noGrp="1"/>
          </p:cNvSpPr>
          <p:nvPr>
            <p:ph type="sldNum" sz="quarter" idx="2"/>
          </p:nvPr>
        </p:nvSpPr>
        <p:spPr>
          <a:xfrm>
            <a:off x="9183468" y="6480372"/>
            <a:ext cx="263979" cy="269237"/>
          </a:xfrm>
          <a:prstGeom prst="rect">
            <a:avLst/>
          </a:prstGeom>
        </p:spPr>
        <p:txBody>
          <a:bodyPr lIns="45718" tIns="45718" rIns="45718" bIns="45718"/>
          <a:lstStyle>
            <a:lvl1pPr>
              <a:defRPr sz="1200" b="0">
                <a:solidFill>
                  <a:srgbClr val="FFFFFF"/>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96" name="Shape 96"/>
          <p:cNvSpPr>
            <a:spLocks noGrp="1"/>
          </p:cNvSpPr>
          <p:nvPr>
            <p:ph type="title"/>
          </p:nvPr>
        </p:nvSpPr>
        <p:spPr>
          <a:prstGeom prst="rect">
            <a:avLst/>
          </a:prstGeom>
        </p:spPr>
        <p:txBody>
          <a:bodyPr/>
          <a:lstStyle/>
          <a:p>
            <a:r>
              <a:t>Title Text</a:t>
            </a:r>
          </a:p>
        </p:txBody>
      </p:sp>
      <p:sp>
        <p:nvSpPr>
          <p:cNvPr id="97" name="Shape 9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 name="Shape 9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re de section">
    <p:spTree>
      <p:nvGrpSpPr>
        <p:cNvPr id="1" name=""/>
        <p:cNvGrpSpPr/>
        <p:nvPr/>
      </p:nvGrpSpPr>
      <p:grpSpPr>
        <a:xfrm>
          <a:off x="0" y="0"/>
          <a:ext cx="0" cy="0"/>
          <a:chOff x="0" y="0"/>
          <a:chExt cx="0" cy="0"/>
        </a:xfrm>
      </p:grpSpPr>
      <p:sp>
        <p:nvSpPr>
          <p:cNvPr id="105" name="Shape 105"/>
          <p:cNvSpPr>
            <a:spLocks noGrp="1"/>
          </p:cNvSpPr>
          <p:nvPr>
            <p:ph type="title"/>
          </p:nvPr>
        </p:nvSpPr>
        <p:spPr>
          <a:xfrm>
            <a:off x="781502" y="4406901"/>
            <a:ext cx="8409307" cy="1362077"/>
          </a:xfrm>
          <a:prstGeom prst="rect">
            <a:avLst/>
          </a:prstGeom>
        </p:spPr>
        <p:txBody>
          <a:bodyPr anchor="t"/>
          <a:lstStyle>
            <a:lvl1pPr algn="l">
              <a:defRPr sz="4000" b="1" cap="all"/>
            </a:lvl1pPr>
          </a:lstStyle>
          <a:p>
            <a:r>
              <a:t>Title Text</a:t>
            </a:r>
          </a:p>
        </p:txBody>
      </p:sp>
      <p:sp>
        <p:nvSpPr>
          <p:cNvPr id="106" name="Shape 106"/>
          <p:cNvSpPr>
            <a:spLocks noGrp="1"/>
          </p:cNvSpPr>
          <p:nvPr>
            <p:ph type="body" sz="quarter" idx="1"/>
          </p:nvPr>
        </p:nvSpPr>
        <p:spPr>
          <a:xfrm>
            <a:off x="781502" y="2906713"/>
            <a:ext cx="8409307" cy="1500189"/>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07" name="Shape 10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114" name="Shape 114"/>
          <p:cNvSpPr>
            <a:spLocks noGrp="1"/>
          </p:cNvSpPr>
          <p:nvPr>
            <p:ph type="title"/>
          </p:nvPr>
        </p:nvSpPr>
        <p:spPr>
          <a:prstGeom prst="rect">
            <a:avLst/>
          </a:prstGeom>
        </p:spPr>
        <p:txBody>
          <a:bodyPr/>
          <a:lstStyle/>
          <a:p>
            <a:r>
              <a:t>Title Text</a:t>
            </a:r>
          </a:p>
        </p:txBody>
      </p:sp>
      <p:sp>
        <p:nvSpPr>
          <p:cNvPr id="115" name="Shape 115"/>
          <p:cNvSpPr>
            <a:spLocks noGrp="1"/>
          </p:cNvSpPr>
          <p:nvPr>
            <p:ph type="body" sz="half" idx="1"/>
          </p:nvPr>
        </p:nvSpPr>
        <p:spPr>
          <a:xfrm>
            <a:off x="494665" y="1600200"/>
            <a:ext cx="4369542" cy="4525965"/>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16" name="Shape 116"/>
          <p:cNvSpPr>
            <a:spLocks noGrp="1"/>
          </p:cNvSpPr>
          <p:nvPr>
            <p:ph type="sldNum" sz="quarter" idx="2"/>
          </p:nvPr>
        </p:nvSpPr>
        <p:spPr>
          <a:xfrm>
            <a:off x="9077456" y="6372545"/>
            <a:ext cx="321180" cy="3327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123" name="Shape 123"/>
          <p:cNvSpPr>
            <a:spLocks noGrp="1"/>
          </p:cNvSpPr>
          <p:nvPr>
            <p:ph type="title"/>
          </p:nvPr>
        </p:nvSpPr>
        <p:spPr>
          <a:prstGeom prst="rect">
            <a:avLst/>
          </a:prstGeom>
        </p:spPr>
        <p:txBody>
          <a:bodyPr/>
          <a:lstStyle/>
          <a:p>
            <a:r>
              <a:t>Title Text</a:t>
            </a:r>
          </a:p>
        </p:txBody>
      </p:sp>
      <p:sp>
        <p:nvSpPr>
          <p:cNvPr id="124" name="Shape 124"/>
          <p:cNvSpPr>
            <a:spLocks noGrp="1"/>
          </p:cNvSpPr>
          <p:nvPr>
            <p:ph type="body" sz="quarter" idx="1"/>
          </p:nvPr>
        </p:nvSpPr>
        <p:spPr>
          <a:xfrm>
            <a:off x="494665" y="1535112"/>
            <a:ext cx="4371260"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25" name="Shape 125"/>
          <p:cNvSpPr>
            <a:spLocks noGrp="1"/>
          </p:cNvSpPr>
          <p:nvPr>
            <p:ph type="body" sz="quarter" idx="13"/>
          </p:nvPr>
        </p:nvSpPr>
        <p:spPr>
          <a:xfrm>
            <a:off x="5025659" y="1535111"/>
            <a:ext cx="4372979" cy="639765"/>
          </a:xfrm>
          <a:prstGeom prst="rect">
            <a:avLst/>
          </a:prstGeom>
        </p:spPr>
        <p:txBody>
          <a:bodyPr lIns="45718" tIns="45718" rIns="45718" bIns="45718" anchor="b"/>
          <a:lstStyle/>
          <a:p>
            <a:endParaRPr/>
          </a:p>
        </p:txBody>
      </p:sp>
      <p:sp>
        <p:nvSpPr>
          <p:cNvPr id="126" name="Shape 12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re seul">
    <p:spTree>
      <p:nvGrpSpPr>
        <p:cNvPr id="1" name=""/>
        <p:cNvGrpSpPr/>
        <p:nvPr/>
      </p:nvGrpSpPr>
      <p:grpSpPr>
        <a:xfrm>
          <a:off x="0" y="0"/>
          <a:ext cx="0" cy="0"/>
          <a:chOff x="0" y="0"/>
          <a:chExt cx="0" cy="0"/>
        </a:xfrm>
      </p:grpSpPr>
      <p:sp>
        <p:nvSpPr>
          <p:cNvPr id="133" name="Shape 133"/>
          <p:cNvSpPr>
            <a:spLocks noGrp="1"/>
          </p:cNvSpPr>
          <p:nvPr>
            <p:ph type="title"/>
          </p:nvPr>
        </p:nvSpPr>
        <p:spPr>
          <a:prstGeom prst="rect">
            <a:avLst/>
          </a:prstGeom>
        </p:spPr>
        <p:txBody>
          <a:bodyPr/>
          <a:lstStyle/>
          <a:p>
            <a:r>
              <a:t>Title Text</a:t>
            </a:r>
          </a:p>
        </p:txBody>
      </p:sp>
      <p:sp>
        <p:nvSpPr>
          <p:cNvPr id="134" name="Shape 13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141" name="Shape 1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ntenu avec légende">
    <p:spTree>
      <p:nvGrpSpPr>
        <p:cNvPr id="1" name=""/>
        <p:cNvGrpSpPr/>
        <p:nvPr/>
      </p:nvGrpSpPr>
      <p:grpSpPr>
        <a:xfrm>
          <a:off x="0" y="0"/>
          <a:ext cx="0" cy="0"/>
          <a:chOff x="0" y="0"/>
          <a:chExt cx="0" cy="0"/>
        </a:xfrm>
      </p:grpSpPr>
      <p:sp>
        <p:nvSpPr>
          <p:cNvPr id="148" name="Shape 148"/>
          <p:cNvSpPr>
            <a:spLocks noGrp="1"/>
          </p:cNvSpPr>
          <p:nvPr>
            <p:ph type="title"/>
          </p:nvPr>
        </p:nvSpPr>
        <p:spPr>
          <a:xfrm>
            <a:off x="494665" y="273050"/>
            <a:ext cx="3254829" cy="1162050"/>
          </a:xfrm>
          <a:prstGeom prst="rect">
            <a:avLst/>
          </a:prstGeom>
        </p:spPr>
        <p:txBody>
          <a:bodyPr anchor="b"/>
          <a:lstStyle>
            <a:lvl1pPr algn="l">
              <a:defRPr sz="2000" b="1"/>
            </a:lvl1pPr>
          </a:lstStyle>
          <a:p>
            <a:r>
              <a:t>Title Text</a:t>
            </a:r>
          </a:p>
        </p:txBody>
      </p:sp>
      <p:sp>
        <p:nvSpPr>
          <p:cNvPr id="149" name="Shape 149"/>
          <p:cNvSpPr>
            <a:spLocks noGrp="1"/>
          </p:cNvSpPr>
          <p:nvPr>
            <p:ph type="body" idx="1"/>
          </p:nvPr>
        </p:nvSpPr>
        <p:spPr>
          <a:xfrm>
            <a:off x="3868003" y="273050"/>
            <a:ext cx="5530632"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0" name="Shape 150"/>
          <p:cNvSpPr>
            <a:spLocks noGrp="1"/>
          </p:cNvSpPr>
          <p:nvPr>
            <p:ph type="body" sz="half" idx="13"/>
          </p:nvPr>
        </p:nvSpPr>
        <p:spPr>
          <a:xfrm>
            <a:off x="494663" y="1435101"/>
            <a:ext cx="3254831" cy="4691063"/>
          </a:xfrm>
          <a:prstGeom prst="rect">
            <a:avLst/>
          </a:prstGeom>
        </p:spPr>
        <p:txBody>
          <a:bodyPr lIns="45718" tIns="45718" rIns="45718" bIns="45718"/>
          <a:lstStyle/>
          <a:p>
            <a:endParaRPr/>
          </a:p>
        </p:txBody>
      </p:sp>
      <p:sp>
        <p:nvSpPr>
          <p:cNvPr id="151" name="Shape 15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Image avec légende">
    <p:spTree>
      <p:nvGrpSpPr>
        <p:cNvPr id="1" name=""/>
        <p:cNvGrpSpPr/>
        <p:nvPr/>
      </p:nvGrpSpPr>
      <p:grpSpPr>
        <a:xfrm>
          <a:off x="0" y="0"/>
          <a:ext cx="0" cy="0"/>
          <a:chOff x="0" y="0"/>
          <a:chExt cx="0" cy="0"/>
        </a:xfrm>
      </p:grpSpPr>
      <p:sp>
        <p:nvSpPr>
          <p:cNvPr id="158" name="Shape 158"/>
          <p:cNvSpPr>
            <a:spLocks noGrp="1"/>
          </p:cNvSpPr>
          <p:nvPr>
            <p:ph type="title"/>
          </p:nvPr>
        </p:nvSpPr>
        <p:spPr>
          <a:xfrm>
            <a:off x="1939156" y="4800600"/>
            <a:ext cx="5935980" cy="566738"/>
          </a:xfrm>
          <a:prstGeom prst="rect">
            <a:avLst/>
          </a:prstGeom>
        </p:spPr>
        <p:txBody>
          <a:bodyPr anchor="b"/>
          <a:lstStyle>
            <a:lvl1pPr algn="l">
              <a:defRPr sz="2000" b="1"/>
            </a:lvl1pPr>
          </a:lstStyle>
          <a:p>
            <a:r>
              <a:t>Title Text</a:t>
            </a:r>
          </a:p>
        </p:txBody>
      </p:sp>
      <p:sp>
        <p:nvSpPr>
          <p:cNvPr id="159" name="Shape 159"/>
          <p:cNvSpPr>
            <a:spLocks noGrp="1"/>
          </p:cNvSpPr>
          <p:nvPr>
            <p:ph type="pic" sz="half" idx="13"/>
          </p:nvPr>
        </p:nvSpPr>
        <p:spPr>
          <a:xfrm>
            <a:off x="1939156" y="612775"/>
            <a:ext cx="5935980" cy="4114800"/>
          </a:xfrm>
          <a:prstGeom prst="rect">
            <a:avLst/>
          </a:prstGeom>
        </p:spPr>
        <p:txBody>
          <a:bodyPr lIns="91439" tIns="45719" rIns="91439" bIns="45719">
            <a:noAutofit/>
          </a:bodyPr>
          <a:lstStyle/>
          <a:p>
            <a:endParaRPr/>
          </a:p>
        </p:txBody>
      </p:sp>
      <p:sp>
        <p:nvSpPr>
          <p:cNvPr id="160" name="Shape 160"/>
          <p:cNvSpPr>
            <a:spLocks noGrp="1"/>
          </p:cNvSpPr>
          <p:nvPr>
            <p:ph type="body" sz="quarter" idx="1"/>
          </p:nvPr>
        </p:nvSpPr>
        <p:spPr>
          <a:xfrm>
            <a:off x="1939156" y="5367337"/>
            <a:ext cx="5935980"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61" name="Shape 16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re et texte vertical">
    <p:spTree>
      <p:nvGrpSpPr>
        <p:cNvPr id="1" name=""/>
        <p:cNvGrpSpPr/>
        <p:nvPr/>
      </p:nvGrpSpPr>
      <p:grpSpPr>
        <a:xfrm>
          <a:off x="0" y="0"/>
          <a:ext cx="0" cy="0"/>
          <a:chOff x="0" y="0"/>
          <a:chExt cx="0" cy="0"/>
        </a:xfrm>
      </p:grpSpPr>
      <p:sp>
        <p:nvSpPr>
          <p:cNvPr id="168" name="Shape 168"/>
          <p:cNvSpPr>
            <a:spLocks noGrp="1"/>
          </p:cNvSpPr>
          <p:nvPr>
            <p:ph type="title"/>
          </p:nvPr>
        </p:nvSpPr>
        <p:spPr>
          <a:prstGeom prst="rect">
            <a:avLst/>
          </a:prstGeom>
        </p:spPr>
        <p:txBody>
          <a:bodyPr/>
          <a:lstStyle/>
          <a:p>
            <a:r>
              <a:t>Title Text</a:t>
            </a:r>
          </a:p>
        </p:txBody>
      </p:sp>
      <p:sp>
        <p:nvSpPr>
          <p:cNvPr id="169" name="Shape 16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0" name="Shape 17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re vertical et texte">
    <p:spTree>
      <p:nvGrpSpPr>
        <p:cNvPr id="1" name=""/>
        <p:cNvGrpSpPr/>
        <p:nvPr/>
      </p:nvGrpSpPr>
      <p:grpSpPr>
        <a:xfrm>
          <a:off x="0" y="0"/>
          <a:ext cx="0" cy="0"/>
          <a:chOff x="0" y="0"/>
          <a:chExt cx="0" cy="0"/>
        </a:xfrm>
      </p:grpSpPr>
      <p:sp>
        <p:nvSpPr>
          <p:cNvPr id="177" name="Shape 177"/>
          <p:cNvSpPr>
            <a:spLocks noGrp="1"/>
          </p:cNvSpPr>
          <p:nvPr>
            <p:ph type="title"/>
          </p:nvPr>
        </p:nvSpPr>
        <p:spPr>
          <a:xfrm>
            <a:off x="7172642" y="274639"/>
            <a:ext cx="2225995" cy="5851527"/>
          </a:xfrm>
          <a:prstGeom prst="rect">
            <a:avLst/>
          </a:prstGeom>
        </p:spPr>
        <p:txBody>
          <a:bodyPr/>
          <a:lstStyle/>
          <a:p>
            <a:r>
              <a:t>Title Text</a:t>
            </a:r>
          </a:p>
        </p:txBody>
      </p:sp>
      <p:sp>
        <p:nvSpPr>
          <p:cNvPr id="178" name="Shape 178"/>
          <p:cNvSpPr>
            <a:spLocks noGrp="1"/>
          </p:cNvSpPr>
          <p:nvPr>
            <p:ph type="body" idx="1"/>
          </p:nvPr>
        </p:nvSpPr>
        <p:spPr>
          <a:xfrm>
            <a:off x="494665" y="274639"/>
            <a:ext cx="6513091"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9" name="Shape 179"/>
          <p:cNvSpPr>
            <a:spLocks noGrp="1"/>
          </p:cNvSpPr>
          <p:nvPr>
            <p:ph type="sldNum" sz="quarter" idx="2"/>
          </p:nvPr>
        </p:nvSpPr>
        <p:spPr>
          <a:xfrm>
            <a:off x="9077456" y="6372545"/>
            <a:ext cx="321180" cy="3327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Standard Layout">
    <p:bg>
      <p:bgPr>
        <a:solidFill>
          <a:srgbClr val="FFFFFF"/>
        </a:solidFill>
        <a:effectLst/>
      </p:bgPr>
    </p:bg>
    <p:spTree>
      <p:nvGrpSpPr>
        <p:cNvPr id="1" name=""/>
        <p:cNvGrpSpPr/>
        <p:nvPr/>
      </p:nvGrpSpPr>
      <p:grpSpPr>
        <a:xfrm>
          <a:off x="0" y="0"/>
          <a:ext cx="0" cy="0"/>
          <a:chOff x="0" y="0"/>
          <a:chExt cx="0" cy="0"/>
        </a:xfrm>
      </p:grpSpPr>
      <p:pic>
        <p:nvPicPr>
          <p:cNvPr id="21" name="image3.jpeg" descr="iStock_000020663361_rajattu.jpg"/>
          <p:cNvPicPr>
            <a:picLocks noChangeAspect="1"/>
          </p:cNvPicPr>
          <p:nvPr/>
        </p:nvPicPr>
        <p:blipFill>
          <a:blip r:embed="rId2">
            <a:extLst/>
          </a:blip>
          <a:stretch>
            <a:fillRect/>
          </a:stretch>
        </p:blipFill>
        <p:spPr>
          <a:xfrm>
            <a:off x="-3" y="0"/>
            <a:ext cx="9902828" cy="1171114"/>
          </a:xfrm>
          <a:prstGeom prst="rect">
            <a:avLst/>
          </a:prstGeom>
          <a:ln w="12700">
            <a:miter lim="400000"/>
          </a:ln>
        </p:spPr>
      </p:pic>
      <p:sp>
        <p:nvSpPr>
          <p:cNvPr id="22" name="Shape 22"/>
          <p:cNvSpPr>
            <a:spLocks noGrp="1"/>
          </p:cNvSpPr>
          <p:nvPr>
            <p:ph type="title"/>
          </p:nvPr>
        </p:nvSpPr>
        <p:spPr>
          <a:xfrm>
            <a:off x="363702" y="1386797"/>
            <a:ext cx="9135899" cy="739185"/>
          </a:xfrm>
          <a:prstGeom prst="rect">
            <a:avLst/>
          </a:prstGeom>
        </p:spPr>
        <p:txBody>
          <a:bodyPr lIns="0" tIns="0" rIns="0" bIns="0"/>
          <a:lstStyle>
            <a:lvl1pPr algn="l" defTabSz="457200">
              <a:defRPr sz="2800">
                <a:solidFill>
                  <a:schemeClr val="accent1"/>
                </a:solidFill>
              </a:defRPr>
            </a:lvl1pPr>
          </a:lstStyle>
          <a:p>
            <a:r>
              <a:t>Title Text</a:t>
            </a:r>
          </a:p>
        </p:txBody>
      </p:sp>
      <p:sp>
        <p:nvSpPr>
          <p:cNvPr id="23" name="Shape 23"/>
          <p:cNvSpPr>
            <a:spLocks noGrp="1"/>
          </p:cNvSpPr>
          <p:nvPr>
            <p:ph type="body" idx="1"/>
          </p:nvPr>
        </p:nvSpPr>
        <p:spPr>
          <a:xfrm>
            <a:off x="368300" y="2259240"/>
            <a:ext cx="9118600" cy="4057444"/>
          </a:xfrm>
          <a:prstGeom prst="rect">
            <a:avLst/>
          </a:prstGeom>
        </p:spPr>
        <p:txBody>
          <a:bodyPr lIns="45718" tIns="45718" rIns="45718" bIns="45718"/>
          <a:lstStyle>
            <a:lvl1pPr defTabSz="457200">
              <a:spcBef>
                <a:spcPts val="300"/>
              </a:spcBef>
              <a:buClr>
                <a:srgbClr val="355F99"/>
              </a:buClr>
              <a:buSzPct val="120000"/>
              <a:buFont typeface="Lucida Grande"/>
              <a:defRPr sz="1600">
                <a:latin typeface="Arial"/>
                <a:ea typeface="Arial"/>
                <a:cs typeface="Arial"/>
                <a:sym typeface="Arial"/>
              </a:defRPr>
            </a:lvl1pPr>
            <a:lvl2pPr defTabSz="457200">
              <a:spcBef>
                <a:spcPts val="300"/>
              </a:spcBef>
              <a:buClr>
                <a:srgbClr val="355F99"/>
              </a:buClr>
              <a:buFont typeface="Lucida Grande"/>
              <a:buChar char="▪"/>
              <a:defRPr sz="1600">
                <a:latin typeface="Arial"/>
                <a:ea typeface="Arial"/>
                <a:cs typeface="Arial"/>
                <a:sym typeface="Arial"/>
              </a:defRPr>
            </a:lvl2pPr>
            <a:lvl3pPr marL="1175657" indent="-261257" defTabSz="457200">
              <a:spcBef>
                <a:spcPts val="300"/>
              </a:spcBef>
              <a:buClr>
                <a:srgbClr val="355F99"/>
              </a:buClr>
              <a:buFont typeface="Lucida Grande"/>
              <a:defRPr sz="1600">
                <a:latin typeface="Arial"/>
                <a:ea typeface="Arial"/>
                <a:cs typeface="Arial"/>
                <a:sym typeface="Arial"/>
              </a:defRPr>
            </a:lvl3pPr>
            <a:lvl4pPr marL="1632855" indent="-261257" defTabSz="457200">
              <a:spcBef>
                <a:spcPts val="300"/>
              </a:spcBef>
              <a:buClr>
                <a:srgbClr val="355F99"/>
              </a:buClr>
              <a:buFont typeface="Lucida Grande"/>
              <a:buChar char="▪"/>
              <a:defRPr sz="1600">
                <a:latin typeface="Arial"/>
                <a:ea typeface="Arial"/>
                <a:cs typeface="Arial"/>
                <a:sym typeface="Arial"/>
              </a:defRPr>
            </a:lvl4pPr>
            <a:lvl5pPr marL="2133600" indent="-304800" defTabSz="457200">
              <a:spcBef>
                <a:spcPts val="300"/>
              </a:spcBef>
              <a:buClr>
                <a:srgbClr val="355F99"/>
              </a:buClr>
              <a:buFont typeface="Lucida Grande"/>
              <a:buChar char="•"/>
              <a:defRPr sz="16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4" name="Shape 24"/>
          <p:cNvSpPr>
            <a:spLocks noGrp="1"/>
          </p:cNvSpPr>
          <p:nvPr>
            <p:ph type="sldNum" sz="quarter" idx="2"/>
          </p:nvPr>
        </p:nvSpPr>
        <p:spPr>
          <a:xfrm>
            <a:off x="9208868" y="6480372"/>
            <a:ext cx="263979" cy="269237"/>
          </a:xfrm>
          <a:prstGeom prst="rect">
            <a:avLst/>
          </a:prstGeom>
        </p:spPr>
        <p:txBody>
          <a:bodyPr lIns="45718" tIns="45718" rIns="45718" bIns="45718"/>
          <a:lstStyle>
            <a:lvl1pPr>
              <a:defRPr sz="1200" b="0">
                <a:solidFill>
                  <a:srgbClr val="000000"/>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Diapositive de titre">
    <p:spTree>
      <p:nvGrpSpPr>
        <p:cNvPr id="1" name=""/>
        <p:cNvGrpSpPr/>
        <p:nvPr/>
      </p:nvGrpSpPr>
      <p:grpSpPr>
        <a:xfrm>
          <a:off x="0" y="0"/>
          <a:ext cx="0" cy="0"/>
          <a:chOff x="0" y="0"/>
          <a:chExt cx="0" cy="0"/>
        </a:xfrm>
      </p:grpSpPr>
      <p:sp>
        <p:nvSpPr>
          <p:cNvPr id="186" name="Shape 186"/>
          <p:cNvSpPr>
            <a:spLocks noGrp="1"/>
          </p:cNvSpPr>
          <p:nvPr>
            <p:ph type="title"/>
          </p:nvPr>
        </p:nvSpPr>
        <p:spPr>
          <a:xfrm>
            <a:off x="618301" y="1285861"/>
            <a:ext cx="8409307" cy="1470027"/>
          </a:xfrm>
          <a:prstGeom prst="rect">
            <a:avLst/>
          </a:prstGeom>
        </p:spPr>
        <p:txBody>
          <a:bodyPr/>
          <a:lstStyle>
            <a:lvl1pPr>
              <a:defRPr>
                <a:solidFill>
                  <a:srgbClr val="FFFF99"/>
                </a:solidFill>
                <a:latin typeface="Comic Sans MS"/>
                <a:ea typeface="Comic Sans MS"/>
                <a:cs typeface="Comic Sans MS"/>
                <a:sym typeface="Comic Sans MS"/>
              </a:defRPr>
            </a:lvl1pPr>
          </a:lstStyle>
          <a:p>
            <a:r>
              <a:t>Title Text</a:t>
            </a:r>
          </a:p>
        </p:txBody>
      </p:sp>
      <p:sp>
        <p:nvSpPr>
          <p:cNvPr id="187" name="Shape 187"/>
          <p:cNvSpPr>
            <a:spLocks noGrp="1"/>
          </p:cNvSpPr>
          <p:nvPr>
            <p:ph type="body" sz="quarter" idx="1"/>
          </p:nvPr>
        </p:nvSpPr>
        <p:spPr>
          <a:xfrm>
            <a:off x="1468512" y="3571876"/>
            <a:ext cx="6925310" cy="1752602"/>
          </a:xfrm>
          <a:prstGeom prst="rect">
            <a:avLst/>
          </a:prstGeom>
        </p:spPr>
        <p:txBody>
          <a:bodyPr/>
          <a:lstStyle>
            <a:lvl1pPr marL="0" indent="0" algn="ctr">
              <a:buSzTx/>
              <a:buFontTx/>
              <a:buNone/>
              <a:defRPr>
                <a:solidFill>
                  <a:srgbClr val="FFFF99"/>
                </a:solidFill>
                <a:latin typeface="Comic Sans MS"/>
                <a:ea typeface="Comic Sans MS"/>
                <a:cs typeface="Comic Sans MS"/>
                <a:sym typeface="Comic Sans MS"/>
              </a:defRPr>
            </a:lvl1pPr>
            <a:lvl2pPr marL="0" indent="0" algn="ctr">
              <a:buSzTx/>
              <a:buFontTx/>
              <a:buNone/>
              <a:defRPr>
                <a:solidFill>
                  <a:srgbClr val="FFFF99"/>
                </a:solidFill>
                <a:latin typeface="Comic Sans MS"/>
                <a:ea typeface="Comic Sans MS"/>
                <a:cs typeface="Comic Sans MS"/>
                <a:sym typeface="Comic Sans MS"/>
              </a:defRPr>
            </a:lvl2pPr>
            <a:lvl3pPr marL="0" indent="0" algn="ctr">
              <a:buSzTx/>
              <a:buFontTx/>
              <a:buNone/>
              <a:defRPr>
                <a:solidFill>
                  <a:srgbClr val="FFFF99"/>
                </a:solidFill>
                <a:latin typeface="Comic Sans MS"/>
                <a:ea typeface="Comic Sans MS"/>
                <a:cs typeface="Comic Sans MS"/>
                <a:sym typeface="Comic Sans MS"/>
              </a:defRPr>
            </a:lvl3pPr>
            <a:lvl4pPr marL="0" indent="0" algn="ctr">
              <a:buSzTx/>
              <a:buFontTx/>
              <a:buNone/>
              <a:defRPr>
                <a:solidFill>
                  <a:srgbClr val="FFFF99"/>
                </a:solidFill>
                <a:latin typeface="Comic Sans MS"/>
                <a:ea typeface="Comic Sans MS"/>
                <a:cs typeface="Comic Sans MS"/>
                <a:sym typeface="Comic Sans MS"/>
              </a:defRPr>
            </a:lvl4pPr>
            <a:lvl5pPr marL="0" indent="0" algn="ctr">
              <a:buSzTx/>
              <a:buFontTx/>
              <a:buNone/>
              <a:defRPr>
                <a:solidFill>
                  <a:srgbClr val="FFFF99"/>
                </a:solidFill>
                <a:latin typeface="Comic Sans MS"/>
                <a:ea typeface="Comic Sans MS"/>
                <a:cs typeface="Comic Sans MS"/>
                <a:sym typeface="Comic Sans MS"/>
              </a:defRPr>
            </a:lvl5pPr>
          </a:lstStyle>
          <a:p>
            <a:r>
              <a:t>Body Level One</a:t>
            </a:r>
          </a:p>
          <a:p>
            <a:pPr lvl="1"/>
            <a:r>
              <a:t>Body Level Two</a:t>
            </a:r>
          </a:p>
          <a:p>
            <a:pPr lvl="2"/>
            <a:r>
              <a:t>Body Level Three</a:t>
            </a:r>
          </a:p>
          <a:p>
            <a:pPr lvl="3"/>
            <a:r>
              <a:t>Body Level Four</a:t>
            </a:r>
          </a:p>
          <a:p>
            <a:pPr lvl="4"/>
            <a:r>
              <a:t>Body Level Five</a:t>
            </a:r>
          </a:p>
        </p:txBody>
      </p:sp>
      <p:sp>
        <p:nvSpPr>
          <p:cNvPr id="188" name="Shape 188"/>
          <p:cNvSpPr>
            <a:spLocks noGrp="1"/>
          </p:cNvSpPr>
          <p:nvPr>
            <p:ph type="sldNum" sz="quarter" idx="2"/>
          </p:nvPr>
        </p:nvSpPr>
        <p:spPr>
          <a:xfrm>
            <a:off x="2705182" y="6381327"/>
            <a:ext cx="343902" cy="358139"/>
          </a:xfrm>
          <a:prstGeom prst="rect">
            <a:avLst/>
          </a:prstGeom>
        </p:spPr>
        <p:txBody>
          <a:bodyPr anchor="t"/>
          <a:lstStyle>
            <a:lvl1pPr algn="l">
              <a:defRPr sz="1800" b="0">
                <a:solidFill>
                  <a:srgbClr val="000000"/>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195" name="Shape 195"/>
          <p:cNvSpPr>
            <a:spLocks noGrp="1"/>
          </p:cNvSpPr>
          <p:nvPr>
            <p:ph type="title"/>
          </p:nvPr>
        </p:nvSpPr>
        <p:spPr>
          <a:prstGeom prst="rect">
            <a:avLst/>
          </a:prstGeom>
        </p:spPr>
        <p:txBody>
          <a:bodyPr/>
          <a:lstStyle/>
          <a:p>
            <a:r>
              <a:t>Title Text</a:t>
            </a:r>
          </a:p>
        </p:txBody>
      </p:sp>
      <p:sp>
        <p:nvSpPr>
          <p:cNvPr id="196" name="Shape 19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7" name="Shape 197"/>
          <p:cNvSpPr>
            <a:spLocks noGrp="1"/>
          </p:cNvSpPr>
          <p:nvPr>
            <p:ph type="sldNum" sz="quarter" idx="2"/>
          </p:nvPr>
        </p:nvSpPr>
        <p:spPr>
          <a:xfrm>
            <a:off x="9077456" y="6372545"/>
            <a:ext cx="321180" cy="3327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re de section">
    <p:spTree>
      <p:nvGrpSpPr>
        <p:cNvPr id="1" name=""/>
        <p:cNvGrpSpPr/>
        <p:nvPr/>
      </p:nvGrpSpPr>
      <p:grpSpPr>
        <a:xfrm>
          <a:off x="0" y="0"/>
          <a:ext cx="0" cy="0"/>
          <a:chOff x="0" y="0"/>
          <a:chExt cx="0" cy="0"/>
        </a:xfrm>
      </p:grpSpPr>
      <p:sp>
        <p:nvSpPr>
          <p:cNvPr id="204" name="Shape 204"/>
          <p:cNvSpPr>
            <a:spLocks noGrp="1"/>
          </p:cNvSpPr>
          <p:nvPr>
            <p:ph type="title"/>
          </p:nvPr>
        </p:nvSpPr>
        <p:spPr>
          <a:xfrm>
            <a:off x="781502" y="4406901"/>
            <a:ext cx="8409307" cy="1362077"/>
          </a:xfrm>
          <a:prstGeom prst="rect">
            <a:avLst/>
          </a:prstGeom>
        </p:spPr>
        <p:txBody>
          <a:bodyPr anchor="t"/>
          <a:lstStyle>
            <a:lvl1pPr algn="l">
              <a:defRPr sz="4000" b="1" cap="all"/>
            </a:lvl1pPr>
          </a:lstStyle>
          <a:p>
            <a:r>
              <a:t>Title Text</a:t>
            </a:r>
          </a:p>
        </p:txBody>
      </p:sp>
      <p:sp>
        <p:nvSpPr>
          <p:cNvPr id="205" name="Shape 205"/>
          <p:cNvSpPr>
            <a:spLocks noGrp="1"/>
          </p:cNvSpPr>
          <p:nvPr>
            <p:ph type="body" sz="quarter" idx="1"/>
          </p:nvPr>
        </p:nvSpPr>
        <p:spPr>
          <a:xfrm>
            <a:off x="781502" y="2906713"/>
            <a:ext cx="8409307" cy="1500189"/>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06" name="Shape 20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213" name="Shape 213"/>
          <p:cNvSpPr>
            <a:spLocks noGrp="1"/>
          </p:cNvSpPr>
          <p:nvPr>
            <p:ph type="title"/>
          </p:nvPr>
        </p:nvSpPr>
        <p:spPr>
          <a:prstGeom prst="rect">
            <a:avLst/>
          </a:prstGeom>
        </p:spPr>
        <p:txBody>
          <a:bodyPr/>
          <a:lstStyle/>
          <a:p>
            <a:r>
              <a:t>Title Text</a:t>
            </a:r>
          </a:p>
        </p:txBody>
      </p:sp>
      <p:sp>
        <p:nvSpPr>
          <p:cNvPr id="214" name="Shape 214"/>
          <p:cNvSpPr>
            <a:spLocks noGrp="1"/>
          </p:cNvSpPr>
          <p:nvPr>
            <p:ph type="body" sz="half" idx="1"/>
          </p:nvPr>
        </p:nvSpPr>
        <p:spPr>
          <a:xfrm>
            <a:off x="494665" y="1600200"/>
            <a:ext cx="4369542" cy="4525965"/>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15" name="Shape 21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222" name="Shape 222"/>
          <p:cNvSpPr>
            <a:spLocks noGrp="1"/>
          </p:cNvSpPr>
          <p:nvPr>
            <p:ph type="title"/>
          </p:nvPr>
        </p:nvSpPr>
        <p:spPr>
          <a:prstGeom prst="rect">
            <a:avLst/>
          </a:prstGeom>
        </p:spPr>
        <p:txBody>
          <a:bodyPr/>
          <a:lstStyle/>
          <a:p>
            <a:r>
              <a:t>Title Text</a:t>
            </a:r>
          </a:p>
        </p:txBody>
      </p:sp>
      <p:sp>
        <p:nvSpPr>
          <p:cNvPr id="223" name="Shape 223"/>
          <p:cNvSpPr>
            <a:spLocks noGrp="1"/>
          </p:cNvSpPr>
          <p:nvPr>
            <p:ph type="body" sz="quarter" idx="1"/>
          </p:nvPr>
        </p:nvSpPr>
        <p:spPr>
          <a:xfrm>
            <a:off x="494665" y="1535112"/>
            <a:ext cx="4371260"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24" name="Shape 224"/>
          <p:cNvSpPr>
            <a:spLocks noGrp="1"/>
          </p:cNvSpPr>
          <p:nvPr>
            <p:ph type="body" sz="quarter" idx="13"/>
          </p:nvPr>
        </p:nvSpPr>
        <p:spPr>
          <a:xfrm>
            <a:off x="5025659" y="1535112"/>
            <a:ext cx="4372979" cy="639764"/>
          </a:xfrm>
          <a:prstGeom prst="rect">
            <a:avLst/>
          </a:prstGeom>
        </p:spPr>
        <p:txBody>
          <a:bodyPr lIns="45718" tIns="45718" rIns="45718" bIns="45718" anchor="b"/>
          <a:lstStyle/>
          <a:p>
            <a:endParaRPr/>
          </a:p>
        </p:txBody>
      </p:sp>
      <p:sp>
        <p:nvSpPr>
          <p:cNvPr id="225" name="Shape 225"/>
          <p:cNvSpPr>
            <a:spLocks noGrp="1"/>
          </p:cNvSpPr>
          <p:nvPr>
            <p:ph type="sldNum" sz="quarter" idx="2"/>
          </p:nvPr>
        </p:nvSpPr>
        <p:spPr>
          <a:xfrm>
            <a:off x="9077456" y="6372545"/>
            <a:ext cx="321180" cy="3327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re seul">
    <p:spTree>
      <p:nvGrpSpPr>
        <p:cNvPr id="1" name=""/>
        <p:cNvGrpSpPr/>
        <p:nvPr/>
      </p:nvGrpSpPr>
      <p:grpSpPr>
        <a:xfrm>
          <a:off x="0" y="0"/>
          <a:ext cx="0" cy="0"/>
          <a:chOff x="0" y="0"/>
          <a:chExt cx="0" cy="0"/>
        </a:xfrm>
      </p:grpSpPr>
      <p:sp>
        <p:nvSpPr>
          <p:cNvPr id="232" name="Shape 232"/>
          <p:cNvSpPr>
            <a:spLocks noGrp="1"/>
          </p:cNvSpPr>
          <p:nvPr>
            <p:ph type="title"/>
          </p:nvPr>
        </p:nvSpPr>
        <p:spPr>
          <a:prstGeom prst="rect">
            <a:avLst/>
          </a:prstGeom>
        </p:spPr>
        <p:txBody>
          <a:bodyPr/>
          <a:lstStyle/>
          <a:p>
            <a:r>
              <a:t>Title Text</a:t>
            </a:r>
          </a:p>
        </p:txBody>
      </p:sp>
      <p:sp>
        <p:nvSpPr>
          <p:cNvPr id="233" name="Shape 23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240" name="Shape 2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Contenu avec légende">
    <p:spTree>
      <p:nvGrpSpPr>
        <p:cNvPr id="1" name=""/>
        <p:cNvGrpSpPr/>
        <p:nvPr/>
      </p:nvGrpSpPr>
      <p:grpSpPr>
        <a:xfrm>
          <a:off x="0" y="0"/>
          <a:ext cx="0" cy="0"/>
          <a:chOff x="0" y="0"/>
          <a:chExt cx="0" cy="0"/>
        </a:xfrm>
      </p:grpSpPr>
      <p:sp>
        <p:nvSpPr>
          <p:cNvPr id="247" name="Shape 247"/>
          <p:cNvSpPr>
            <a:spLocks noGrp="1"/>
          </p:cNvSpPr>
          <p:nvPr>
            <p:ph type="title"/>
          </p:nvPr>
        </p:nvSpPr>
        <p:spPr>
          <a:xfrm>
            <a:off x="494665" y="273050"/>
            <a:ext cx="3254829" cy="1162050"/>
          </a:xfrm>
          <a:prstGeom prst="rect">
            <a:avLst/>
          </a:prstGeom>
        </p:spPr>
        <p:txBody>
          <a:bodyPr anchor="b"/>
          <a:lstStyle>
            <a:lvl1pPr algn="l">
              <a:defRPr sz="2000" b="1"/>
            </a:lvl1pPr>
          </a:lstStyle>
          <a:p>
            <a:r>
              <a:t>Title Text</a:t>
            </a:r>
          </a:p>
        </p:txBody>
      </p:sp>
      <p:sp>
        <p:nvSpPr>
          <p:cNvPr id="248" name="Shape 248"/>
          <p:cNvSpPr>
            <a:spLocks noGrp="1"/>
          </p:cNvSpPr>
          <p:nvPr>
            <p:ph type="body" idx="1"/>
          </p:nvPr>
        </p:nvSpPr>
        <p:spPr>
          <a:xfrm>
            <a:off x="3868003" y="273050"/>
            <a:ext cx="5530632"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9" name="Shape 249"/>
          <p:cNvSpPr>
            <a:spLocks noGrp="1"/>
          </p:cNvSpPr>
          <p:nvPr>
            <p:ph type="body" sz="half" idx="13"/>
          </p:nvPr>
        </p:nvSpPr>
        <p:spPr>
          <a:xfrm>
            <a:off x="494663" y="1435101"/>
            <a:ext cx="3254832" cy="4691063"/>
          </a:xfrm>
          <a:prstGeom prst="rect">
            <a:avLst/>
          </a:prstGeom>
        </p:spPr>
        <p:txBody>
          <a:bodyPr lIns="45718" tIns="45718" rIns="45718" bIns="45718"/>
          <a:lstStyle/>
          <a:p>
            <a:endParaRPr/>
          </a:p>
        </p:txBody>
      </p:sp>
      <p:sp>
        <p:nvSpPr>
          <p:cNvPr id="250" name="Shape 250"/>
          <p:cNvSpPr>
            <a:spLocks noGrp="1"/>
          </p:cNvSpPr>
          <p:nvPr>
            <p:ph type="sldNum" sz="quarter" idx="2"/>
          </p:nvPr>
        </p:nvSpPr>
        <p:spPr>
          <a:xfrm>
            <a:off x="9077456" y="6372545"/>
            <a:ext cx="321180" cy="3327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Image avec légende">
    <p:spTree>
      <p:nvGrpSpPr>
        <p:cNvPr id="1" name=""/>
        <p:cNvGrpSpPr/>
        <p:nvPr/>
      </p:nvGrpSpPr>
      <p:grpSpPr>
        <a:xfrm>
          <a:off x="0" y="0"/>
          <a:ext cx="0" cy="0"/>
          <a:chOff x="0" y="0"/>
          <a:chExt cx="0" cy="0"/>
        </a:xfrm>
      </p:grpSpPr>
      <p:sp>
        <p:nvSpPr>
          <p:cNvPr id="257" name="Shape 257"/>
          <p:cNvSpPr>
            <a:spLocks noGrp="1"/>
          </p:cNvSpPr>
          <p:nvPr>
            <p:ph type="title"/>
          </p:nvPr>
        </p:nvSpPr>
        <p:spPr>
          <a:xfrm>
            <a:off x="1939156" y="4800600"/>
            <a:ext cx="5935980" cy="566738"/>
          </a:xfrm>
          <a:prstGeom prst="rect">
            <a:avLst/>
          </a:prstGeom>
        </p:spPr>
        <p:txBody>
          <a:bodyPr anchor="b"/>
          <a:lstStyle>
            <a:lvl1pPr algn="l">
              <a:defRPr sz="2000" b="1"/>
            </a:lvl1pPr>
          </a:lstStyle>
          <a:p>
            <a:r>
              <a:t>Title Text</a:t>
            </a:r>
          </a:p>
        </p:txBody>
      </p:sp>
      <p:sp>
        <p:nvSpPr>
          <p:cNvPr id="258" name="Shape 258"/>
          <p:cNvSpPr>
            <a:spLocks noGrp="1"/>
          </p:cNvSpPr>
          <p:nvPr>
            <p:ph type="pic" sz="half" idx="13"/>
          </p:nvPr>
        </p:nvSpPr>
        <p:spPr>
          <a:xfrm>
            <a:off x="1939156" y="612775"/>
            <a:ext cx="5935980" cy="4114800"/>
          </a:xfrm>
          <a:prstGeom prst="rect">
            <a:avLst/>
          </a:prstGeom>
        </p:spPr>
        <p:txBody>
          <a:bodyPr lIns="91439" tIns="45719" rIns="91439" bIns="45719">
            <a:noAutofit/>
          </a:bodyPr>
          <a:lstStyle/>
          <a:p>
            <a:endParaRPr/>
          </a:p>
        </p:txBody>
      </p:sp>
      <p:sp>
        <p:nvSpPr>
          <p:cNvPr id="259" name="Shape 259"/>
          <p:cNvSpPr>
            <a:spLocks noGrp="1"/>
          </p:cNvSpPr>
          <p:nvPr>
            <p:ph type="body" sz="quarter" idx="1"/>
          </p:nvPr>
        </p:nvSpPr>
        <p:spPr>
          <a:xfrm>
            <a:off x="1939156" y="5367337"/>
            <a:ext cx="5935980"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260" name="Shape 26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re et texte vertical">
    <p:spTree>
      <p:nvGrpSpPr>
        <p:cNvPr id="1" name=""/>
        <p:cNvGrpSpPr/>
        <p:nvPr/>
      </p:nvGrpSpPr>
      <p:grpSpPr>
        <a:xfrm>
          <a:off x="0" y="0"/>
          <a:ext cx="0" cy="0"/>
          <a:chOff x="0" y="0"/>
          <a:chExt cx="0" cy="0"/>
        </a:xfrm>
      </p:grpSpPr>
      <p:sp>
        <p:nvSpPr>
          <p:cNvPr id="267" name="Shape 267"/>
          <p:cNvSpPr>
            <a:spLocks noGrp="1"/>
          </p:cNvSpPr>
          <p:nvPr>
            <p:ph type="title"/>
          </p:nvPr>
        </p:nvSpPr>
        <p:spPr>
          <a:prstGeom prst="rect">
            <a:avLst/>
          </a:prstGeom>
        </p:spPr>
        <p:txBody>
          <a:bodyPr/>
          <a:lstStyle/>
          <a:p>
            <a:r>
              <a:t>Title Text</a:t>
            </a:r>
          </a:p>
        </p:txBody>
      </p:sp>
      <p:sp>
        <p:nvSpPr>
          <p:cNvPr id="268" name="Shape 268"/>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9" name="Shape 26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tandard Layout 0">
    <p:bg>
      <p:bgPr>
        <a:solidFill>
          <a:srgbClr val="FFFFFF"/>
        </a:solidFill>
        <a:effectLst/>
      </p:bgPr>
    </p:bg>
    <p:spTree>
      <p:nvGrpSpPr>
        <p:cNvPr id="1" name=""/>
        <p:cNvGrpSpPr/>
        <p:nvPr/>
      </p:nvGrpSpPr>
      <p:grpSpPr>
        <a:xfrm>
          <a:off x="0" y="0"/>
          <a:ext cx="0" cy="0"/>
          <a:chOff x="0" y="0"/>
          <a:chExt cx="0" cy="0"/>
        </a:xfrm>
      </p:grpSpPr>
      <p:sp>
        <p:nvSpPr>
          <p:cNvPr id="31" name="Shape 31"/>
          <p:cNvSpPr>
            <a:spLocks noGrp="1"/>
          </p:cNvSpPr>
          <p:nvPr>
            <p:ph type="title"/>
          </p:nvPr>
        </p:nvSpPr>
        <p:spPr>
          <a:xfrm>
            <a:off x="363702" y="1386797"/>
            <a:ext cx="9135899" cy="739185"/>
          </a:xfrm>
          <a:prstGeom prst="rect">
            <a:avLst/>
          </a:prstGeom>
        </p:spPr>
        <p:txBody>
          <a:bodyPr lIns="0" tIns="0" rIns="0" bIns="0"/>
          <a:lstStyle>
            <a:lvl1pPr algn="l" defTabSz="457200">
              <a:defRPr sz="2800">
                <a:solidFill>
                  <a:schemeClr val="accent1"/>
                </a:solidFill>
              </a:defRPr>
            </a:lvl1pPr>
          </a:lstStyle>
          <a:p>
            <a:r>
              <a:t>Title Text</a:t>
            </a:r>
          </a:p>
        </p:txBody>
      </p:sp>
      <p:sp>
        <p:nvSpPr>
          <p:cNvPr id="32" name="Shape 32"/>
          <p:cNvSpPr>
            <a:spLocks noGrp="1"/>
          </p:cNvSpPr>
          <p:nvPr>
            <p:ph type="body" idx="1"/>
          </p:nvPr>
        </p:nvSpPr>
        <p:spPr>
          <a:xfrm>
            <a:off x="368300" y="2259240"/>
            <a:ext cx="9118600" cy="4057444"/>
          </a:xfrm>
          <a:prstGeom prst="rect">
            <a:avLst/>
          </a:prstGeom>
        </p:spPr>
        <p:txBody>
          <a:bodyPr lIns="45718" tIns="45718" rIns="45718" bIns="45718"/>
          <a:lstStyle>
            <a:lvl1pPr defTabSz="457200">
              <a:spcBef>
                <a:spcPts val="300"/>
              </a:spcBef>
              <a:buClr>
                <a:srgbClr val="355F99"/>
              </a:buClr>
              <a:buSzPct val="120000"/>
              <a:buFont typeface="Lucida Grande"/>
              <a:defRPr sz="1600">
                <a:latin typeface="Arial"/>
                <a:ea typeface="Arial"/>
                <a:cs typeface="Arial"/>
                <a:sym typeface="Arial"/>
              </a:defRPr>
            </a:lvl1pPr>
            <a:lvl2pPr defTabSz="457200">
              <a:spcBef>
                <a:spcPts val="300"/>
              </a:spcBef>
              <a:buClr>
                <a:srgbClr val="355F99"/>
              </a:buClr>
              <a:buFont typeface="Lucida Grande"/>
              <a:buChar char="▪"/>
              <a:defRPr sz="1600">
                <a:latin typeface="Arial"/>
                <a:ea typeface="Arial"/>
                <a:cs typeface="Arial"/>
                <a:sym typeface="Arial"/>
              </a:defRPr>
            </a:lvl2pPr>
            <a:lvl3pPr marL="1175657" indent="-261257" defTabSz="457200">
              <a:spcBef>
                <a:spcPts val="300"/>
              </a:spcBef>
              <a:buClr>
                <a:srgbClr val="355F99"/>
              </a:buClr>
              <a:buFont typeface="Lucida Grande"/>
              <a:defRPr sz="1600">
                <a:latin typeface="Arial"/>
                <a:ea typeface="Arial"/>
                <a:cs typeface="Arial"/>
                <a:sym typeface="Arial"/>
              </a:defRPr>
            </a:lvl3pPr>
            <a:lvl4pPr marL="1632855" indent="-261257" defTabSz="457200">
              <a:spcBef>
                <a:spcPts val="300"/>
              </a:spcBef>
              <a:buClr>
                <a:srgbClr val="355F99"/>
              </a:buClr>
              <a:buFont typeface="Lucida Grande"/>
              <a:buChar char="▪"/>
              <a:defRPr sz="1600">
                <a:latin typeface="Arial"/>
                <a:ea typeface="Arial"/>
                <a:cs typeface="Arial"/>
                <a:sym typeface="Arial"/>
              </a:defRPr>
            </a:lvl4pPr>
            <a:lvl5pPr marL="2133600" indent="-304800" defTabSz="457200">
              <a:spcBef>
                <a:spcPts val="300"/>
              </a:spcBef>
              <a:buClr>
                <a:srgbClr val="355F99"/>
              </a:buClr>
              <a:buFont typeface="Lucida Grande"/>
              <a:buChar char="•"/>
              <a:defRPr sz="16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3" name="Shape 33"/>
          <p:cNvSpPr>
            <a:spLocks noGrp="1"/>
          </p:cNvSpPr>
          <p:nvPr>
            <p:ph type="sldNum" sz="quarter" idx="2"/>
          </p:nvPr>
        </p:nvSpPr>
        <p:spPr>
          <a:xfrm>
            <a:off x="9208868" y="6480372"/>
            <a:ext cx="263979" cy="269237"/>
          </a:xfrm>
          <a:prstGeom prst="rect">
            <a:avLst/>
          </a:prstGeom>
        </p:spPr>
        <p:txBody>
          <a:bodyPr lIns="45718" tIns="45718" rIns="45718" bIns="45718"/>
          <a:lstStyle>
            <a:lvl1pPr>
              <a:defRPr sz="1200" b="0">
                <a:solidFill>
                  <a:srgbClr val="000000"/>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re vertical et texte">
    <p:spTree>
      <p:nvGrpSpPr>
        <p:cNvPr id="1" name=""/>
        <p:cNvGrpSpPr/>
        <p:nvPr/>
      </p:nvGrpSpPr>
      <p:grpSpPr>
        <a:xfrm>
          <a:off x="0" y="0"/>
          <a:ext cx="0" cy="0"/>
          <a:chOff x="0" y="0"/>
          <a:chExt cx="0" cy="0"/>
        </a:xfrm>
      </p:grpSpPr>
      <p:sp>
        <p:nvSpPr>
          <p:cNvPr id="276" name="Shape 276"/>
          <p:cNvSpPr>
            <a:spLocks noGrp="1"/>
          </p:cNvSpPr>
          <p:nvPr>
            <p:ph type="title"/>
          </p:nvPr>
        </p:nvSpPr>
        <p:spPr>
          <a:xfrm>
            <a:off x="7172642" y="274639"/>
            <a:ext cx="2225995" cy="5851527"/>
          </a:xfrm>
          <a:prstGeom prst="rect">
            <a:avLst/>
          </a:prstGeom>
        </p:spPr>
        <p:txBody>
          <a:bodyPr/>
          <a:lstStyle/>
          <a:p>
            <a:r>
              <a:t>Title Text</a:t>
            </a:r>
          </a:p>
        </p:txBody>
      </p:sp>
      <p:sp>
        <p:nvSpPr>
          <p:cNvPr id="277" name="Shape 277"/>
          <p:cNvSpPr>
            <a:spLocks noGrp="1"/>
          </p:cNvSpPr>
          <p:nvPr>
            <p:ph type="body" idx="1"/>
          </p:nvPr>
        </p:nvSpPr>
        <p:spPr>
          <a:xfrm>
            <a:off x="494665" y="274639"/>
            <a:ext cx="6513091"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8" name="Shape 27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sp>
        <p:nvSpPr>
          <p:cNvPr id="285" name="Shape 285"/>
          <p:cNvSpPr>
            <a:spLocks noGrp="1"/>
          </p:cNvSpPr>
          <p:nvPr>
            <p:ph type="title"/>
          </p:nvPr>
        </p:nvSpPr>
        <p:spPr>
          <a:xfrm>
            <a:off x="1236662" y="1557259"/>
            <a:ext cx="7419976" cy="1937440"/>
          </a:xfrm>
          <a:prstGeom prst="rect">
            <a:avLst/>
          </a:prstGeom>
        </p:spPr>
        <p:txBody>
          <a:bodyPr lIns="37099" tIns="37099" rIns="37099" bIns="37099" anchor="b"/>
          <a:lstStyle>
            <a:lvl1pPr>
              <a:lnSpc>
                <a:spcPct val="90000"/>
              </a:lnSpc>
              <a:defRPr sz="6000">
                <a:latin typeface="Calibri Light"/>
                <a:ea typeface="Calibri Light"/>
                <a:cs typeface="Calibri Light"/>
                <a:sym typeface="Calibri Light"/>
              </a:defRPr>
            </a:lvl1pPr>
          </a:lstStyle>
          <a:p>
            <a:r>
              <a:t>Title Text</a:t>
            </a:r>
          </a:p>
        </p:txBody>
      </p:sp>
      <p:sp>
        <p:nvSpPr>
          <p:cNvPr id="286" name="Shape 286"/>
          <p:cNvSpPr>
            <a:spLocks noGrp="1"/>
          </p:cNvSpPr>
          <p:nvPr>
            <p:ph type="body" sz="quarter" idx="1"/>
          </p:nvPr>
        </p:nvSpPr>
        <p:spPr>
          <a:xfrm>
            <a:off x="1236662" y="3569413"/>
            <a:ext cx="7419976" cy="1343583"/>
          </a:xfrm>
          <a:prstGeom prst="rect">
            <a:avLst/>
          </a:prstGeom>
        </p:spPr>
        <p:txBody>
          <a:bodyPr lIns="37099" tIns="37099" rIns="37099" bIns="37099"/>
          <a:lstStyle>
            <a:lvl1pPr marL="0" indent="0" algn="ctr">
              <a:lnSpc>
                <a:spcPct val="90000"/>
              </a:lnSpc>
              <a:spcBef>
                <a:spcPts val="1000"/>
              </a:spcBef>
              <a:buSzTx/>
              <a:buFontTx/>
              <a:buNone/>
              <a:defRPr sz="2400"/>
            </a:lvl1pPr>
            <a:lvl2pPr marL="0" indent="0" algn="ctr">
              <a:lnSpc>
                <a:spcPct val="90000"/>
              </a:lnSpc>
              <a:spcBef>
                <a:spcPts val="1000"/>
              </a:spcBef>
              <a:buSzTx/>
              <a:buFontTx/>
              <a:buNone/>
              <a:defRPr sz="2400"/>
            </a:lvl2pPr>
            <a:lvl3pPr marL="0" indent="0" algn="ctr">
              <a:lnSpc>
                <a:spcPct val="90000"/>
              </a:lnSpc>
              <a:spcBef>
                <a:spcPts val="1000"/>
              </a:spcBef>
              <a:buSzTx/>
              <a:buFontTx/>
              <a:buNone/>
              <a:defRPr sz="2400"/>
            </a:lvl3pPr>
            <a:lvl4pPr marL="0" indent="0" algn="ctr">
              <a:lnSpc>
                <a:spcPct val="90000"/>
              </a:lnSpc>
              <a:spcBef>
                <a:spcPts val="1000"/>
              </a:spcBef>
              <a:buSzTx/>
              <a:buFontTx/>
              <a:buNone/>
              <a:defRPr sz="2400"/>
            </a:lvl4pPr>
            <a:lvl5pPr marL="0" indent="0" algn="ctr">
              <a:lnSpc>
                <a:spcPct val="90000"/>
              </a:lnSpc>
              <a:spcBef>
                <a:spcPts val="1000"/>
              </a:spcBef>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287" name="Shape 287"/>
          <p:cNvSpPr>
            <a:spLocks noGrp="1"/>
          </p:cNvSpPr>
          <p:nvPr>
            <p:ph type="sldNum" sz="quarter" idx="2"/>
          </p:nvPr>
        </p:nvSpPr>
        <p:spPr>
          <a:xfrm>
            <a:off x="8966397" y="5826565"/>
            <a:ext cx="246740" cy="251999"/>
          </a:xfrm>
          <a:prstGeom prst="rect">
            <a:avLst/>
          </a:prstGeom>
        </p:spPr>
        <p:txBody>
          <a:bodyPr lIns="37099" tIns="37099" rIns="37099" bIns="37099"/>
          <a:lstStyle>
            <a:lvl1pPr defTabSz="914400">
              <a:defRPr sz="1200" b="0">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Red background">
    <p:bg>
      <p:bgPr>
        <a:solidFill>
          <a:srgbClr val="FFFFFF"/>
        </a:solidFill>
        <a:effectLst/>
      </p:bgPr>
    </p:bg>
    <p:spTree>
      <p:nvGrpSpPr>
        <p:cNvPr id="1" name=""/>
        <p:cNvGrpSpPr/>
        <p:nvPr/>
      </p:nvGrpSpPr>
      <p:grpSpPr>
        <a:xfrm>
          <a:off x="0" y="0"/>
          <a:ext cx="0" cy="0"/>
          <a:chOff x="0" y="0"/>
          <a:chExt cx="0" cy="0"/>
        </a:xfrm>
      </p:grpSpPr>
      <p:pic>
        <p:nvPicPr>
          <p:cNvPr id="294" name="image4.jpeg" descr="RED.jpg"/>
          <p:cNvPicPr>
            <a:picLocks noChangeAspect="1"/>
          </p:cNvPicPr>
          <p:nvPr/>
        </p:nvPicPr>
        <p:blipFill>
          <a:blip r:embed="rId2">
            <a:extLst/>
          </a:blip>
          <a:stretch>
            <a:fillRect/>
          </a:stretch>
        </p:blipFill>
        <p:spPr>
          <a:xfrm>
            <a:off x="-2" y="646510"/>
            <a:ext cx="9893302" cy="5628860"/>
          </a:xfrm>
          <a:prstGeom prst="rect">
            <a:avLst/>
          </a:prstGeom>
          <a:ln w="12700">
            <a:miter lim="400000"/>
          </a:ln>
        </p:spPr>
      </p:pic>
      <p:sp>
        <p:nvSpPr>
          <p:cNvPr id="295" name="Shape 295"/>
          <p:cNvSpPr>
            <a:spLocks noGrp="1"/>
          </p:cNvSpPr>
          <p:nvPr>
            <p:ph type="sldNum" sz="quarter" idx="2"/>
          </p:nvPr>
        </p:nvSpPr>
        <p:spPr>
          <a:xfrm>
            <a:off x="6843459" y="5678423"/>
            <a:ext cx="246740" cy="251999"/>
          </a:xfrm>
          <a:prstGeom prst="rect">
            <a:avLst/>
          </a:prstGeom>
        </p:spPr>
        <p:txBody>
          <a:bodyPr lIns="37099" tIns="37099" rIns="37099" bIns="37099"/>
          <a:lstStyle>
            <a:lvl1pPr defTabSz="914400">
              <a:defRPr sz="1200" b="0">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302" name="Shape 302"/>
          <p:cNvSpPr>
            <a:spLocks noGrp="1"/>
          </p:cNvSpPr>
          <p:nvPr>
            <p:ph type="title"/>
          </p:nvPr>
        </p:nvSpPr>
        <p:spPr>
          <a:xfrm>
            <a:off x="680164" y="942793"/>
            <a:ext cx="8532973" cy="1075640"/>
          </a:xfrm>
          <a:prstGeom prst="rect">
            <a:avLst/>
          </a:prstGeom>
        </p:spPr>
        <p:txBody>
          <a:bodyPr lIns="37099" tIns="37099" rIns="37099" bIns="37099"/>
          <a:lstStyle>
            <a:lvl1pPr algn="l">
              <a:lnSpc>
                <a:spcPct val="90000"/>
              </a:lnSpc>
              <a:defRPr>
                <a:latin typeface="Calibri Light"/>
                <a:ea typeface="Calibri Light"/>
                <a:cs typeface="Calibri Light"/>
                <a:sym typeface="Calibri Light"/>
              </a:defRPr>
            </a:lvl1pPr>
          </a:lstStyle>
          <a:p>
            <a:r>
              <a:t>Title Text</a:t>
            </a:r>
          </a:p>
        </p:txBody>
      </p:sp>
      <p:sp>
        <p:nvSpPr>
          <p:cNvPr id="303" name="Shape 303"/>
          <p:cNvSpPr>
            <a:spLocks noGrp="1"/>
          </p:cNvSpPr>
          <p:nvPr>
            <p:ph type="body" idx="1"/>
          </p:nvPr>
        </p:nvSpPr>
        <p:spPr>
          <a:xfrm>
            <a:off x="680164" y="2127928"/>
            <a:ext cx="8532973" cy="3530930"/>
          </a:xfrm>
          <a:prstGeom prst="rect">
            <a:avLst/>
          </a:prstGeom>
        </p:spPr>
        <p:txBody>
          <a:bodyPr lIns="37099" tIns="37099" rIns="37099" bIns="37099"/>
          <a:lstStyle>
            <a:lvl1pPr marL="228600" indent="-228600">
              <a:lnSpc>
                <a:spcPct val="90000"/>
              </a:lnSpc>
              <a:spcBef>
                <a:spcPts val="1000"/>
              </a:spcBef>
              <a:defRPr sz="2800"/>
            </a:lvl1pPr>
            <a:lvl2pPr marL="723900" indent="-266700">
              <a:lnSpc>
                <a:spcPct val="90000"/>
              </a:lnSpc>
              <a:spcBef>
                <a:spcPts val="1000"/>
              </a:spcBef>
              <a:buChar char="•"/>
              <a:defRPr sz="2800"/>
            </a:lvl2pPr>
            <a:lvl3pPr marL="1234438" indent="-320038">
              <a:lnSpc>
                <a:spcPct val="90000"/>
              </a:lnSpc>
              <a:spcBef>
                <a:spcPts val="1000"/>
              </a:spcBef>
              <a:defRPr sz="2800"/>
            </a:lvl3pPr>
            <a:lvl4pPr marL="1727200" indent="-355600">
              <a:lnSpc>
                <a:spcPct val="90000"/>
              </a:lnSpc>
              <a:spcBef>
                <a:spcPts val="1000"/>
              </a:spcBef>
              <a:buChar char="•"/>
              <a:defRPr sz="2800"/>
            </a:lvl4pPr>
            <a:lvl5pPr marL="2184400" indent="-355600">
              <a:lnSpc>
                <a:spcPct val="90000"/>
              </a:lnSpc>
              <a:spcBef>
                <a:spcPts val="10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4" name="Shape 304"/>
          <p:cNvSpPr>
            <a:spLocks noGrp="1"/>
          </p:cNvSpPr>
          <p:nvPr>
            <p:ph type="sldNum" sz="quarter" idx="2"/>
          </p:nvPr>
        </p:nvSpPr>
        <p:spPr>
          <a:xfrm>
            <a:off x="8966397" y="5826565"/>
            <a:ext cx="246740" cy="251999"/>
          </a:xfrm>
          <a:prstGeom prst="rect">
            <a:avLst/>
          </a:prstGeom>
        </p:spPr>
        <p:txBody>
          <a:bodyPr lIns="37099" tIns="37099" rIns="37099" bIns="37099"/>
          <a:lstStyle>
            <a:lvl1pPr defTabSz="914400">
              <a:defRPr sz="1200" b="0">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311" name="Shape 311"/>
          <p:cNvSpPr>
            <a:spLocks noGrp="1"/>
          </p:cNvSpPr>
          <p:nvPr>
            <p:ph type="sldNum" sz="quarter" idx="2"/>
          </p:nvPr>
        </p:nvSpPr>
        <p:spPr>
          <a:xfrm>
            <a:off x="8966397" y="5826565"/>
            <a:ext cx="246741" cy="251999"/>
          </a:xfrm>
          <a:prstGeom prst="rect">
            <a:avLst/>
          </a:prstGeom>
        </p:spPr>
        <p:txBody>
          <a:bodyPr lIns="37099" tIns="37099" rIns="37099" bIns="37099"/>
          <a:lstStyle>
            <a:lvl1pPr defTabSz="914400">
              <a:defRPr sz="1200" b="0">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FFFFFF"/>
        </a:solidFill>
        <a:effectLst/>
      </p:bgPr>
    </p:bg>
    <p:spTree>
      <p:nvGrpSpPr>
        <p:cNvPr id="1" name=""/>
        <p:cNvGrpSpPr/>
        <p:nvPr/>
      </p:nvGrpSpPr>
      <p:grpSpPr>
        <a:xfrm>
          <a:off x="0" y="0"/>
          <a:ext cx="0" cy="0"/>
          <a:chOff x="0" y="0"/>
          <a:chExt cx="0" cy="0"/>
        </a:xfrm>
      </p:grpSpPr>
      <p:sp>
        <p:nvSpPr>
          <p:cNvPr id="318" name="Shape 318"/>
          <p:cNvSpPr>
            <a:spLocks noGrp="1"/>
          </p:cNvSpPr>
          <p:nvPr>
            <p:ph type="sldNum" sz="quarter" idx="2"/>
          </p:nvPr>
        </p:nvSpPr>
        <p:spPr>
          <a:xfrm>
            <a:off x="6843459" y="5678423"/>
            <a:ext cx="246740" cy="251999"/>
          </a:xfrm>
          <a:prstGeom prst="rect">
            <a:avLst/>
          </a:prstGeom>
        </p:spPr>
        <p:txBody>
          <a:bodyPr lIns="37099" tIns="37099" rIns="37099" bIns="37099"/>
          <a:lstStyle>
            <a:lvl1pPr defTabSz="914400">
              <a:defRPr sz="1200" b="0">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2_Section Header">
    <p:bg>
      <p:bgPr>
        <a:solidFill>
          <a:srgbClr val="FFFFFF"/>
        </a:solidFill>
        <a:effectLst/>
      </p:bgPr>
    </p:bg>
    <p:spTree>
      <p:nvGrpSpPr>
        <p:cNvPr id="1" name=""/>
        <p:cNvGrpSpPr/>
        <p:nvPr/>
      </p:nvGrpSpPr>
      <p:grpSpPr>
        <a:xfrm>
          <a:off x="0" y="0"/>
          <a:ext cx="0" cy="0"/>
          <a:chOff x="0" y="0"/>
          <a:chExt cx="0" cy="0"/>
        </a:xfrm>
      </p:grpSpPr>
      <p:sp>
        <p:nvSpPr>
          <p:cNvPr id="333" name="Shape 333"/>
          <p:cNvSpPr>
            <a:spLocks noGrp="1"/>
          </p:cNvSpPr>
          <p:nvPr>
            <p:ph type="sldNum" sz="quarter" idx="2"/>
          </p:nvPr>
        </p:nvSpPr>
        <p:spPr>
          <a:xfrm>
            <a:off x="6843459" y="5678423"/>
            <a:ext cx="246740" cy="251999"/>
          </a:xfrm>
          <a:prstGeom prst="rect">
            <a:avLst/>
          </a:prstGeom>
        </p:spPr>
        <p:txBody>
          <a:bodyPr lIns="37099" tIns="37099" rIns="37099" bIns="37099"/>
          <a:lstStyle>
            <a:lvl1pPr defTabSz="914400">
              <a:defRPr sz="1200" b="0">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3_Section Header">
    <p:bg>
      <p:bgPr>
        <a:solidFill>
          <a:srgbClr val="FFFFFF"/>
        </a:solidFill>
        <a:effectLst/>
      </p:bgPr>
    </p:bg>
    <p:spTree>
      <p:nvGrpSpPr>
        <p:cNvPr id="1" name=""/>
        <p:cNvGrpSpPr/>
        <p:nvPr/>
      </p:nvGrpSpPr>
      <p:grpSpPr>
        <a:xfrm>
          <a:off x="0" y="0"/>
          <a:ext cx="0" cy="0"/>
          <a:chOff x="0" y="0"/>
          <a:chExt cx="0" cy="0"/>
        </a:xfrm>
      </p:grpSpPr>
      <p:sp>
        <p:nvSpPr>
          <p:cNvPr id="340" name="Shape 340"/>
          <p:cNvSpPr>
            <a:spLocks noGrp="1"/>
          </p:cNvSpPr>
          <p:nvPr>
            <p:ph type="sldNum" sz="quarter" idx="2"/>
          </p:nvPr>
        </p:nvSpPr>
        <p:spPr>
          <a:xfrm>
            <a:off x="6843459" y="5678423"/>
            <a:ext cx="246740" cy="251999"/>
          </a:xfrm>
          <a:prstGeom prst="rect">
            <a:avLst/>
          </a:prstGeom>
        </p:spPr>
        <p:txBody>
          <a:bodyPr lIns="37099" tIns="37099" rIns="37099" bIns="37099"/>
          <a:lstStyle>
            <a:lvl1pPr defTabSz="914400">
              <a:defRPr sz="1200" b="0">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rgbClr val="FFFFFF"/>
        </a:solidFill>
        <a:effectLst/>
      </p:bgPr>
    </p:bg>
    <p:spTree>
      <p:nvGrpSpPr>
        <p:cNvPr id="1" name=""/>
        <p:cNvGrpSpPr/>
        <p:nvPr/>
      </p:nvGrpSpPr>
      <p:grpSpPr>
        <a:xfrm>
          <a:off x="0" y="0"/>
          <a:ext cx="0" cy="0"/>
          <a:chOff x="0" y="0"/>
          <a:chExt cx="0" cy="0"/>
        </a:xfrm>
      </p:grpSpPr>
      <p:sp>
        <p:nvSpPr>
          <p:cNvPr id="347" name="Shape 347"/>
          <p:cNvSpPr>
            <a:spLocks noGrp="1"/>
          </p:cNvSpPr>
          <p:nvPr>
            <p:ph type="sldNum" sz="quarter" idx="2"/>
          </p:nvPr>
        </p:nvSpPr>
        <p:spPr>
          <a:xfrm>
            <a:off x="6843459" y="5678423"/>
            <a:ext cx="246740" cy="251999"/>
          </a:xfrm>
          <a:prstGeom prst="rect">
            <a:avLst/>
          </a:prstGeom>
        </p:spPr>
        <p:txBody>
          <a:bodyPr lIns="37099" tIns="37099" rIns="37099" bIns="37099"/>
          <a:lstStyle>
            <a:lvl1pPr defTabSz="914400">
              <a:defRPr sz="1200" b="0">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Standard Layout">
    <p:bg>
      <p:bgPr>
        <a:solidFill>
          <a:srgbClr val="FFFFFF"/>
        </a:solidFill>
        <a:effectLst/>
      </p:bgPr>
    </p:bg>
    <p:spTree>
      <p:nvGrpSpPr>
        <p:cNvPr id="1" name=""/>
        <p:cNvGrpSpPr/>
        <p:nvPr/>
      </p:nvGrpSpPr>
      <p:grpSpPr>
        <a:xfrm>
          <a:off x="0" y="0"/>
          <a:ext cx="0" cy="0"/>
          <a:chOff x="0" y="0"/>
          <a:chExt cx="0" cy="0"/>
        </a:xfrm>
      </p:grpSpPr>
      <p:sp>
        <p:nvSpPr>
          <p:cNvPr id="354" name="Shape 354"/>
          <p:cNvSpPr>
            <a:spLocks noGrp="1"/>
          </p:cNvSpPr>
          <p:nvPr>
            <p:ph type="title"/>
          </p:nvPr>
        </p:nvSpPr>
        <p:spPr>
          <a:xfrm>
            <a:off x="363351" y="1771837"/>
            <a:ext cx="9127113" cy="599817"/>
          </a:xfrm>
          <a:prstGeom prst="rect">
            <a:avLst/>
          </a:prstGeom>
        </p:spPr>
        <p:txBody>
          <a:bodyPr lIns="37099" tIns="37099" rIns="37099" bIns="37099"/>
          <a:lstStyle>
            <a:lvl1pPr algn="l">
              <a:lnSpc>
                <a:spcPct val="90000"/>
              </a:lnSpc>
              <a:defRPr>
                <a:latin typeface="Calibri Light"/>
                <a:ea typeface="Calibri Light"/>
                <a:cs typeface="Calibri Light"/>
                <a:sym typeface="Calibri Light"/>
              </a:defRPr>
            </a:lvl1pPr>
          </a:lstStyle>
          <a:p>
            <a:r>
              <a:t>Title Text</a:t>
            </a:r>
          </a:p>
        </p:txBody>
      </p:sp>
      <p:sp>
        <p:nvSpPr>
          <p:cNvPr id="355" name="Shape 355"/>
          <p:cNvSpPr>
            <a:spLocks noGrp="1"/>
          </p:cNvSpPr>
          <p:nvPr>
            <p:ph type="body" idx="1"/>
          </p:nvPr>
        </p:nvSpPr>
        <p:spPr>
          <a:xfrm>
            <a:off x="367945" y="2479787"/>
            <a:ext cx="9109831" cy="3292449"/>
          </a:xfrm>
          <a:prstGeom prst="rect">
            <a:avLst/>
          </a:prstGeom>
        </p:spPr>
        <p:txBody>
          <a:bodyPr lIns="37099" tIns="37099" rIns="37099" bIns="37099"/>
          <a:lstStyle>
            <a:lvl1pPr marL="228600" indent="-228600">
              <a:lnSpc>
                <a:spcPct val="90000"/>
              </a:lnSpc>
              <a:spcBef>
                <a:spcPts val="1000"/>
              </a:spcBef>
              <a:defRPr sz="2800">
                <a:solidFill>
                  <a:schemeClr val="accent1"/>
                </a:solidFill>
              </a:defRPr>
            </a:lvl1pPr>
            <a:lvl2pPr marL="723900" indent="-266700">
              <a:lnSpc>
                <a:spcPct val="90000"/>
              </a:lnSpc>
              <a:spcBef>
                <a:spcPts val="1000"/>
              </a:spcBef>
              <a:buChar char="•"/>
              <a:defRPr sz="2800">
                <a:solidFill>
                  <a:schemeClr val="accent1"/>
                </a:solidFill>
              </a:defRPr>
            </a:lvl2pPr>
            <a:lvl3pPr marL="1234438" indent="-320038">
              <a:lnSpc>
                <a:spcPct val="90000"/>
              </a:lnSpc>
              <a:spcBef>
                <a:spcPts val="1000"/>
              </a:spcBef>
              <a:defRPr sz="2800">
                <a:solidFill>
                  <a:schemeClr val="accent1"/>
                </a:solidFill>
              </a:defRPr>
            </a:lvl3pPr>
            <a:lvl4pPr marL="1727200" indent="-355600">
              <a:lnSpc>
                <a:spcPct val="90000"/>
              </a:lnSpc>
              <a:spcBef>
                <a:spcPts val="1000"/>
              </a:spcBef>
              <a:buChar char="•"/>
              <a:defRPr sz="2800">
                <a:solidFill>
                  <a:schemeClr val="accent1"/>
                </a:solidFill>
              </a:defRPr>
            </a:lvl4pPr>
            <a:lvl5pPr marL="2184400" indent="-355600">
              <a:lnSpc>
                <a:spcPct val="90000"/>
              </a:lnSpc>
              <a:spcBef>
                <a:spcPts val="1000"/>
              </a:spcBef>
              <a:buChar char="•"/>
              <a:defRPr sz="2800">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356" name="Shape 356"/>
          <p:cNvSpPr>
            <a:spLocks noGrp="1"/>
          </p:cNvSpPr>
          <p:nvPr>
            <p:ph type="sldNum" sz="quarter" idx="2"/>
          </p:nvPr>
        </p:nvSpPr>
        <p:spPr>
          <a:xfrm>
            <a:off x="8966397" y="5826565"/>
            <a:ext cx="246740" cy="251999"/>
          </a:xfrm>
          <a:prstGeom prst="rect">
            <a:avLst/>
          </a:prstGeom>
        </p:spPr>
        <p:txBody>
          <a:bodyPr lIns="37099" tIns="37099" rIns="37099" bIns="37099"/>
          <a:lstStyle>
            <a:lvl1pPr defTabSz="914400">
              <a:defRPr sz="1200" b="0">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ustom Layout">
    <p:bg>
      <p:bgPr>
        <a:solidFill>
          <a:srgbClr val="FFFFFF"/>
        </a:solidFill>
        <a:effectLst/>
      </p:bgPr>
    </p:bg>
    <p:spTree>
      <p:nvGrpSpPr>
        <p:cNvPr id="1" name=""/>
        <p:cNvGrpSpPr/>
        <p:nvPr/>
      </p:nvGrpSpPr>
      <p:grpSpPr>
        <a:xfrm>
          <a:off x="0" y="0"/>
          <a:ext cx="0" cy="0"/>
          <a:chOff x="0" y="0"/>
          <a:chExt cx="0" cy="0"/>
        </a:xfrm>
      </p:grpSpPr>
      <p:pic>
        <p:nvPicPr>
          <p:cNvPr id="40" name="image3.jpeg" descr="iStock_000020663361_rajattu.jpg"/>
          <p:cNvPicPr>
            <a:picLocks noChangeAspect="1"/>
          </p:cNvPicPr>
          <p:nvPr/>
        </p:nvPicPr>
        <p:blipFill>
          <a:blip r:embed="rId2">
            <a:extLst/>
          </a:blip>
          <a:stretch>
            <a:fillRect/>
          </a:stretch>
        </p:blipFill>
        <p:spPr>
          <a:xfrm>
            <a:off x="-3" y="0"/>
            <a:ext cx="9902828" cy="1171114"/>
          </a:xfrm>
          <a:prstGeom prst="rect">
            <a:avLst/>
          </a:prstGeom>
          <a:ln w="12700">
            <a:miter lim="400000"/>
          </a:ln>
        </p:spPr>
      </p:pic>
      <p:sp>
        <p:nvSpPr>
          <p:cNvPr id="41" name="Shape 41"/>
          <p:cNvSpPr>
            <a:spLocks noGrp="1"/>
          </p:cNvSpPr>
          <p:nvPr>
            <p:ph type="title"/>
          </p:nvPr>
        </p:nvSpPr>
        <p:spPr>
          <a:xfrm>
            <a:off x="363702" y="1395733"/>
            <a:ext cx="9135899" cy="739185"/>
          </a:xfrm>
          <a:prstGeom prst="rect">
            <a:avLst/>
          </a:prstGeom>
        </p:spPr>
        <p:txBody>
          <a:bodyPr lIns="0" tIns="0" rIns="0" bIns="0"/>
          <a:lstStyle>
            <a:lvl1pPr algn="l" defTabSz="457200">
              <a:defRPr sz="2800">
                <a:solidFill>
                  <a:schemeClr val="accent1"/>
                </a:solidFill>
              </a:defRPr>
            </a:lvl1pPr>
          </a:lstStyle>
          <a:p>
            <a:r>
              <a:t>Title Text</a:t>
            </a:r>
          </a:p>
        </p:txBody>
      </p:sp>
      <p:sp>
        <p:nvSpPr>
          <p:cNvPr id="42" name="Shape 42"/>
          <p:cNvSpPr>
            <a:spLocks noGrp="1"/>
          </p:cNvSpPr>
          <p:nvPr>
            <p:ph type="sldNum" sz="quarter" idx="2"/>
          </p:nvPr>
        </p:nvSpPr>
        <p:spPr>
          <a:xfrm>
            <a:off x="9208868" y="6480372"/>
            <a:ext cx="263979" cy="269237"/>
          </a:xfrm>
          <a:prstGeom prst="rect">
            <a:avLst/>
          </a:prstGeom>
        </p:spPr>
        <p:txBody>
          <a:bodyPr lIns="45718" tIns="45718" rIns="45718" bIns="45718"/>
          <a:lstStyle>
            <a:lvl1pPr>
              <a:defRPr sz="1200" b="0">
                <a:solidFill>
                  <a:srgbClr val="000000"/>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363" name="Shape 363"/>
          <p:cNvSpPr>
            <a:spLocks noGrp="1"/>
          </p:cNvSpPr>
          <p:nvPr>
            <p:ph type="title"/>
          </p:nvPr>
        </p:nvSpPr>
        <p:spPr>
          <a:xfrm>
            <a:off x="681452" y="1017508"/>
            <a:ext cx="3190849" cy="1298497"/>
          </a:xfrm>
          <a:prstGeom prst="rect">
            <a:avLst/>
          </a:prstGeom>
        </p:spPr>
        <p:txBody>
          <a:bodyPr lIns="37099" tIns="37099" rIns="37099" bIns="37099" anchor="b"/>
          <a:lstStyle>
            <a:lvl1pPr algn="l">
              <a:lnSpc>
                <a:spcPct val="90000"/>
              </a:lnSpc>
              <a:defRPr sz="3200">
                <a:latin typeface="Calibri Light"/>
                <a:ea typeface="Calibri Light"/>
                <a:cs typeface="Calibri Light"/>
                <a:sym typeface="Calibri Light"/>
              </a:defRPr>
            </a:lvl1pPr>
          </a:lstStyle>
          <a:p>
            <a:r>
              <a:t>Title Text</a:t>
            </a:r>
          </a:p>
        </p:txBody>
      </p:sp>
      <p:sp>
        <p:nvSpPr>
          <p:cNvPr id="364" name="Shape 364"/>
          <p:cNvSpPr>
            <a:spLocks noGrp="1"/>
          </p:cNvSpPr>
          <p:nvPr>
            <p:ph type="body" sz="half" idx="1"/>
          </p:nvPr>
        </p:nvSpPr>
        <p:spPr>
          <a:xfrm>
            <a:off x="4205940" y="1447762"/>
            <a:ext cx="5008484" cy="3954747"/>
          </a:xfrm>
          <a:prstGeom prst="rect">
            <a:avLst/>
          </a:prstGeom>
        </p:spPr>
        <p:txBody>
          <a:bodyPr lIns="37099" tIns="37099" rIns="37099" bIns="37099"/>
          <a:lstStyle>
            <a:lvl1pPr marL="228600" indent="-228600">
              <a:lnSpc>
                <a:spcPct val="90000"/>
              </a:lnSpc>
              <a:spcBef>
                <a:spcPts val="1000"/>
              </a:spcBef>
            </a:lvl1pPr>
            <a:lvl2pPr marL="718457" indent="-261257">
              <a:lnSpc>
                <a:spcPct val="90000"/>
              </a:lnSpc>
              <a:spcBef>
                <a:spcPts val="1000"/>
              </a:spcBef>
              <a:buChar char="•"/>
            </a:lvl2pPr>
            <a:lvl3pPr>
              <a:lnSpc>
                <a:spcPct val="90000"/>
              </a:lnSpc>
              <a:spcBef>
                <a:spcPts val="1000"/>
              </a:spcBef>
            </a:lvl3pPr>
            <a:lvl4pPr>
              <a:lnSpc>
                <a:spcPct val="90000"/>
              </a:lnSpc>
              <a:spcBef>
                <a:spcPts val="1000"/>
              </a:spcBef>
              <a:buChar char="•"/>
            </a:lvl4pPr>
            <a:lvl5pPr>
              <a:lnSpc>
                <a:spcPct val="90000"/>
              </a:lnSpc>
              <a:spcBef>
                <a:spcPts val="1000"/>
              </a:spcBef>
              <a:buChar char="•"/>
            </a:lvl5pPr>
          </a:lstStyle>
          <a:p>
            <a:r>
              <a:t>Body Level One</a:t>
            </a:r>
          </a:p>
          <a:p>
            <a:pPr lvl="1"/>
            <a:r>
              <a:t>Body Level Two</a:t>
            </a:r>
          </a:p>
          <a:p>
            <a:pPr lvl="2"/>
            <a:r>
              <a:t>Body Level Three</a:t>
            </a:r>
          </a:p>
          <a:p>
            <a:pPr lvl="3"/>
            <a:r>
              <a:t>Body Level Four</a:t>
            </a:r>
          </a:p>
          <a:p>
            <a:pPr lvl="4"/>
            <a:r>
              <a:t>Body Level Five</a:t>
            </a:r>
          </a:p>
        </p:txBody>
      </p:sp>
      <p:sp>
        <p:nvSpPr>
          <p:cNvPr id="365" name="Shape 365"/>
          <p:cNvSpPr>
            <a:spLocks noGrp="1"/>
          </p:cNvSpPr>
          <p:nvPr>
            <p:ph type="body" sz="quarter" idx="13"/>
          </p:nvPr>
        </p:nvSpPr>
        <p:spPr>
          <a:xfrm>
            <a:off x="681451" y="2316002"/>
            <a:ext cx="3190850" cy="3092948"/>
          </a:xfrm>
          <a:prstGeom prst="rect">
            <a:avLst/>
          </a:prstGeom>
        </p:spPr>
        <p:txBody>
          <a:bodyPr lIns="37099" tIns="37099" rIns="37099" bIns="37099"/>
          <a:lstStyle/>
          <a:p>
            <a:endParaRPr/>
          </a:p>
        </p:txBody>
      </p:sp>
      <p:sp>
        <p:nvSpPr>
          <p:cNvPr id="366" name="Shape 366"/>
          <p:cNvSpPr>
            <a:spLocks noGrp="1"/>
          </p:cNvSpPr>
          <p:nvPr>
            <p:ph type="sldNum" sz="quarter" idx="2"/>
          </p:nvPr>
        </p:nvSpPr>
        <p:spPr>
          <a:xfrm>
            <a:off x="8966397" y="5826565"/>
            <a:ext cx="246741" cy="251999"/>
          </a:xfrm>
          <a:prstGeom prst="rect">
            <a:avLst/>
          </a:prstGeom>
        </p:spPr>
        <p:txBody>
          <a:bodyPr lIns="37099" tIns="37099" rIns="37099" bIns="37099"/>
          <a:lstStyle>
            <a:lvl1pPr defTabSz="914400">
              <a:defRPr sz="1200" b="0">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LOGO_Bottom Left">
    <p:bg>
      <p:bgPr>
        <a:solidFill>
          <a:srgbClr val="FFFFFF"/>
        </a:solidFill>
        <a:effectLst/>
      </p:bgPr>
    </p:bg>
    <p:spTree>
      <p:nvGrpSpPr>
        <p:cNvPr id="1" name=""/>
        <p:cNvGrpSpPr/>
        <p:nvPr/>
      </p:nvGrpSpPr>
      <p:grpSpPr>
        <a:xfrm>
          <a:off x="0" y="0"/>
          <a:ext cx="0" cy="0"/>
          <a:chOff x="0" y="0"/>
          <a:chExt cx="0" cy="0"/>
        </a:xfrm>
      </p:grpSpPr>
      <p:sp>
        <p:nvSpPr>
          <p:cNvPr id="381" name="Shape 381"/>
          <p:cNvSpPr/>
          <p:nvPr/>
        </p:nvSpPr>
        <p:spPr>
          <a:xfrm>
            <a:off x="555177" y="6381327"/>
            <a:ext cx="9144001" cy="3327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600">
                <a:solidFill>
                  <a:srgbClr val="404040"/>
                </a:solidFill>
                <a:latin typeface="New Rail Alphabet Medium"/>
                <a:ea typeface="New Rail Alphabet Medium"/>
                <a:cs typeface="New Rail Alphabet Medium"/>
                <a:sym typeface="New Rail Alphabet Medium"/>
              </a:defRPr>
            </a:lvl1pPr>
          </a:lstStyle>
          <a:p>
            <a:r>
              <a:t>  </a:t>
            </a:r>
          </a:p>
        </p:txBody>
      </p:sp>
      <p:pic>
        <p:nvPicPr>
          <p:cNvPr id="382" name="image5.png"/>
          <p:cNvPicPr>
            <a:picLocks noChangeAspect="1"/>
          </p:cNvPicPr>
          <p:nvPr/>
        </p:nvPicPr>
        <p:blipFill>
          <a:blip r:embed="rId2">
            <a:extLst/>
          </a:blip>
          <a:stretch>
            <a:fillRect/>
          </a:stretch>
        </p:blipFill>
        <p:spPr>
          <a:xfrm>
            <a:off x="626168" y="6393600"/>
            <a:ext cx="1188003" cy="404820"/>
          </a:xfrm>
          <a:prstGeom prst="rect">
            <a:avLst/>
          </a:prstGeom>
          <a:ln w="12700">
            <a:miter lim="400000"/>
          </a:ln>
        </p:spPr>
      </p:pic>
      <p:sp>
        <p:nvSpPr>
          <p:cNvPr id="383" name="Shape 383"/>
          <p:cNvSpPr>
            <a:spLocks noGrp="1"/>
          </p:cNvSpPr>
          <p:nvPr>
            <p:ph type="sldNum" sz="quarter" idx="2"/>
          </p:nvPr>
        </p:nvSpPr>
        <p:spPr>
          <a:xfrm>
            <a:off x="6663872" y="6221732"/>
            <a:ext cx="263979" cy="269237"/>
          </a:xfrm>
          <a:prstGeom prst="rect">
            <a:avLst/>
          </a:prstGeom>
        </p:spPr>
        <p:txBody>
          <a:bodyPr lIns="45718" tIns="45718" rIns="45718" bIns="45718"/>
          <a:lstStyle>
            <a:lvl1pPr>
              <a:defRPr sz="1200" b="0">
                <a:solidFill>
                  <a:srgbClr val="000000"/>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el, Text und Inhalt">
    <p:spTree>
      <p:nvGrpSpPr>
        <p:cNvPr id="1" name=""/>
        <p:cNvGrpSpPr/>
        <p:nvPr/>
      </p:nvGrpSpPr>
      <p:grpSpPr>
        <a:xfrm>
          <a:off x="0" y="0"/>
          <a:ext cx="0" cy="0"/>
          <a:chOff x="0" y="0"/>
          <a:chExt cx="0" cy="0"/>
        </a:xfrm>
      </p:grpSpPr>
      <p:sp>
        <p:nvSpPr>
          <p:cNvPr id="390" name="Shape 390"/>
          <p:cNvSpPr>
            <a:spLocks noGrp="1"/>
          </p:cNvSpPr>
          <p:nvPr>
            <p:ph type="title"/>
          </p:nvPr>
        </p:nvSpPr>
        <p:spPr>
          <a:xfrm>
            <a:off x="259355" y="331789"/>
            <a:ext cx="6094000" cy="750888"/>
          </a:xfrm>
          <a:prstGeom prst="rect">
            <a:avLst/>
          </a:prstGeom>
        </p:spPr>
        <p:txBody>
          <a:bodyPr/>
          <a:lstStyle/>
          <a:p>
            <a:r>
              <a:t>Titelmasterformat durch Klicken bearbeiten</a:t>
            </a:r>
          </a:p>
        </p:txBody>
      </p:sp>
      <p:sp>
        <p:nvSpPr>
          <p:cNvPr id="391" name="Shape 391"/>
          <p:cNvSpPr>
            <a:spLocks noGrp="1"/>
          </p:cNvSpPr>
          <p:nvPr>
            <p:ph type="body" sz="half" idx="1"/>
          </p:nvPr>
        </p:nvSpPr>
        <p:spPr>
          <a:xfrm>
            <a:off x="264508" y="1638300"/>
            <a:ext cx="4472596" cy="4114800"/>
          </a:xfrm>
          <a:prstGeom prst="rect">
            <a:avLst/>
          </a:prstGeom>
        </p:spPr>
        <p:txBody>
          <a:bodyPr/>
          <a:lstStyle/>
          <a:p>
            <a:r>
              <a:t>Textmasterformat bearbeiten</a:t>
            </a:r>
          </a:p>
          <a:p>
            <a:pPr lvl="1"/>
            <a:r>
              <a:t>Zweite Ebene</a:t>
            </a:r>
          </a:p>
          <a:p>
            <a:pPr lvl="2"/>
            <a:r>
              <a:t>Dritte Ebene</a:t>
            </a:r>
          </a:p>
          <a:p>
            <a:pPr lvl="3"/>
            <a:r>
              <a:t>Vierte Ebene</a:t>
            </a:r>
          </a:p>
          <a:p>
            <a:pPr lvl="4"/>
            <a:r>
              <a:t>Fünfte Ebene</a:t>
            </a:r>
          </a:p>
        </p:txBody>
      </p:sp>
      <p:sp>
        <p:nvSpPr>
          <p:cNvPr id="392" name="Shape 392"/>
          <p:cNvSpPr>
            <a:spLocks noGrp="1"/>
          </p:cNvSpPr>
          <p:nvPr>
            <p:ph type="sldNum" sz="quarter" idx="2"/>
          </p:nvPr>
        </p:nvSpPr>
        <p:spPr>
          <a:xfrm>
            <a:off x="9077457" y="6372545"/>
            <a:ext cx="321180" cy="3327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Standard Layout">
    <p:bg>
      <p:bgPr>
        <a:solidFill>
          <a:srgbClr val="FFFFFF"/>
        </a:solidFill>
        <a:effectLst/>
      </p:bgPr>
    </p:bg>
    <p:spTree>
      <p:nvGrpSpPr>
        <p:cNvPr id="1" name=""/>
        <p:cNvGrpSpPr/>
        <p:nvPr/>
      </p:nvGrpSpPr>
      <p:grpSpPr>
        <a:xfrm>
          <a:off x="0" y="0"/>
          <a:ext cx="0" cy="0"/>
          <a:chOff x="0" y="0"/>
          <a:chExt cx="0" cy="0"/>
        </a:xfrm>
      </p:grpSpPr>
      <p:sp>
        <p:nvSpPr>
          <p:cNvPr id="49" name="Shape 49"/>
          <p:cNvSpPr>
            <a:spLocks noGrp="1"/>
          </p:cNvSpPr>
          <p:nvPr>
            <p:ph type="title"/>
          </p:nvPr>
        </p:nvSpPr>
        <p:spPr>
          <a:xfrm>
            <a:off x="363351" y="1771837"/>
            <a:ext cx="9127113" cy="599818"/>
          </a:xfrm>
          <a:prstGeom prst="rect">
            <a:avLst/>
          </a:prstGeom>
        </p:spPr>
        <p:txBody>
          <a:bodyPr lIns="37099" tIns="37099" rIns="37099" bIns="37099"/>
          <a:lstStyle>
            <a:lvl1pPr algn="l">
              <a:lnSpc>
                <a:spcPct val="90000"/>
              </a:lnSpc>
              <a:defRPr>
                <a:latin typeface="Calibri Light"/>
                <a:ea typeface="Calibri Light"/>
                <a:cs typeface="Calibri Light"/>
                <a:sym typeface="Calibri Light"/>
              </a:defRPr>
            </a:lvl1pPr>
          </a:lstStyle>
          <a:p>
            <a:r>
              <a:t>Title Text</a:t>
            </a:r>
          </a:p>
        </p:txBody>
      </p:sp>
      <p:sp>
        <p:nvSpPr>
          <p:cNvPr id="50" name="Shape 50"/>
          <p:cNvSpPr>
            <a:spLocks noGrp="1"/>
          </p:cNvSpPr>
          <p:nvPr>
            <p:ph type="body" idx="1"/>
          </p:nvPr>
        </p:nvSpPr>
        <p:spPr>
          <a:xfrm>
            <a:off x="367945" y="2479787"/>
            <a:ext cx="9109830" cy="3292450"/>
          </a:xfrm>
          <a:prstGeom prst="rect">
            <a:avLst/>
          </a:prstGeom>
        </p:spPr>
        <p:txBody>
          <a:bodyPr lIns="37099" tIns="37099" rIns="37099" bIns="37099"/>
          <a:lstStyle>
            <a:lvl1pPr marL="228600" indent="-228600">
              <a:lnSpc>
                <a:spcPct val="90000"/>
              </a:lnSpc>
              <a:spcBef>
                <a:spcPts val="1000"/>
              </a:spcBef>
              <a:defRPr sz="2800">
                <a:solidFill>
                  <a:schemeClr val="accent1"/>
                </a:solidFill>
              </a:defRPr>
            </a:lvl1pPr>
            <a:lvl2pPr marL="723900" indent="-266700">
              <a:lnSpc>
                <a:spcPct val="90000"/>
              </a:lnSpc>
              <a:spcBef>
                <a:spcPts val="1000"/>
              </a:spcBef>
              <a:buChar char="•"/>
              <a:defRPr sz="2800">
                <a:solidFill>
                  <a:schemeClr val="accent1"/>
                </a:solidFill>
              </a:defRPr>
            </a:lvl2pPr>
            <a:lvl3pPr marL="1234438" indent="-320038">
              <a:lnSpc>
                <a:spcPct val="90000"/>
              </a:lnSpc>
              <a:spcBef>
                <a:spcPts val="1000"/>
              </a:spcBef>
              <a:defRPr sz="2800">
                <a:solidFill>
                  <a:schemeClr val="accent1"/>
                </a:solidFill>
              </a:defRPr>
            </a:lvl3pPr>
            <a:lvl4pPr marL="1727200" indent="-355600">
              <a:lnSpc>
                <a:spcPct val="90000"/>
              </a:lnSpc>
              <a:spcBef>
                <a:spcPts val="1000"/>
              </a:spcBef>
              <a:buChar char="•"/>
              <a:defRPr sz="2800">
                <a:solidFill>
                  <a:schemeClr val="accent1"/>
                </a:solidFill>
              </a:defRPr>
            </a:lvl4pPr>
            <a:lvl5pPr marL="2184400" indent="-355600">
              <a:lnSpc>
                <a:spcPct val="90000"/>
              </a:lnSpc>
              <a:spcBef>
                <a:spcPts val="1000"/>
              </a:spcBef>
              <a:buChar char="•"/>
              <a:defRPr sz="2800">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51" name="Shape 51"/>
          <p:cNvSpPr>
            <a:spLocks noGrp="1"/>
          </p:cNvSpPr>
          <p:nvPr>
            <p:ph type="sldNum" sz="quarter" idx="2"/>
          </p:nvPr>
        </p:nvSpPr>
        <p:spPr>
          <a:xfrm>
            <a:off x="8966397" y="5826565"/>
            <a:ext cx="246740" cy="251999"/>
          </a:xfrm>
          <a:prstGeom prst="rect">
            <a:avLst/>
          </a:prstGeom>
        </p:spPr>
        <p:txBody>
          <a:bodyPr lIns="37099" tIns="37099" rIns="37099" bIns="37099"/>
          <a:lstStyle>
            <a:lvl1pPr defTabSz="914400">
              <a:defRPr sz="1200" b="0">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58" name="Shape 58"/>
          <p:cNvSpPr>
            <a:spLocks noGrp="1"/>
          </p:cNvSpPr>
          <p:nvPr>
            <p:ph type="title"/>
          </p:nvPr>
        </p:nvSpPr>
        <p:spPr>
          <a:xfrm>
            <a:off x="680164" y="942793"/>
            <a:ext cx="8532973" cy="1075640"/>
          </a:xfrm>
          <a:prstGeom prst="rect">
            <a:avLst/>
          </a:prstGeom>
        </p:spPr>
        <p:txBody>
          <a:bodyPr lIns="37099" tIns="37099" rIns="37099" bIns="37099"/>
          <a:lstStyle>
            <a:lvl1pPr algn="l">
              <a:lnSpc>
                <a:spcPct val="90000"/>
              </a:lnSpc>
              <a:defRPr>
                <a:latin typeface="Calibri Light"/>
                <a:ea typeface="Calibri Light"/>
                <a:cs typeface="Calibri Light"/>
                <a:sym typeface="Calibri Light"/>
              </a:defRPr>
            </a:lvl1pPr>
          </a:lstStyle>
          <a:p>
            <a:r>
              <a:t>Title Text</a:t>
            </a:r>
          </a:p>
        </p:txBody>
      </p:sp>
      <p:sp>
        <p:nvSpPr>
          <p:cNvPr id="59" name="Shape 59"/>
          <p:cNvSpPr>
            <a:spLocks noGrp="1"/>
          </p:cNvSpPr>
          <p:nvPr>
            <p:ph type="body" idx="1"/>
          </p:nvPr>
        </p:nvSpPr>
        <p:spPr>
          <a:xfrm>
            <a:off x="680164" y="2127927"/>
            <a:ext cx="8532973" cy="3530933"/>
          </a:xfrm>
          <a:prstGeom prst="rect">
            <a:avLst/>
          </a:prstGeom>
        </p:spPr>
        <p:txBody>
          <a:bodyPr lIns="37099" tIns="37099" rIns="37099" bIns="37099"/>
          <a:lstStyle>
            <a:lvl1pPr marL="228600" indent="-228600">
              <a:lnSpc>
                <a:spcPct val="90000"/>
              </a:lnSpc>
              <a:spcBef>
                <a:spcPts val="1000"/>
              </a:spcBef>
              <a:defRPr sz="2800"/>
            </a:lvl1pPr>
            <a:lvl2pPr marL="723900" indent="-266700">
              <a:lnSpc>
                <a:spcPct val="90000"/>
              </a:lnSpc>
              <a:spcBef>
                <a:spcPts val="1000"/>
              </a:spcBef>
              <a:buChar char="•"/>
              <a:defRPr sz="2800"/>
            </a:lvl2pPr>
            <a:lvl3pPr marL="1234438" indent="-320038">
              <a:lnSpc>
                <a:spcPct val="90000"/>
              </a:lnSpc>
              <a:spcBef>
                <a:spcPts val="1000"/>
              </a:spcBef>
              <a:defRPr sz="2800"/>
            </a:lvl3pPr>
            <a:lvl4pPr marL="1727200" indent="-355600">
              <a:lnSpc>
                <a:spcPct val="90000"/>
              </a:lnSpc>
              <a:spcBef>
                <a:spcPts val="1000"/>
              </a:spcBef>
              <a:buChar char="•"/>
              <a:defRPr sz="2800"/>
            </a:lvl4pPr>
            <a:lvl5pPr marL="2184400" indent="-355600">
              <a:lnSpc>
                <a:spcPct val="90000"/>
              </a:lnSpc>
              <a:spcBef>
                <a:spcPts val="10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0" name="Shape 60"/>
          <p:cNvSpPr>
            <a:spLocks noGrp="1"/>
          </p:cNvSpPr>
          <p:nvPr>
            <p:ph type="sldNum" sz="quarter" idx="2"/>
          </p:nvPr>
        </p:nvSpPr>
        <p:spPr>
          <a:xfrm>
            <a:off x="8966397" y="5826565"/>
            <a:ext cx="246741" cy="251999"/>
          </a:xfrm>
          <a:prstGeom prst="rect">
            <a:avLst/>
          </a:prstGeom>
        </p:spPr>
        <p:txBody>
          <a:bodyPr lIns="37099" tIns="37099" rIns="37099" bIns="37099"/>
          <a:lstStyle>
            <a:lvl1pPr defTabSz="914400">
              <a:defRPr sz="1200" b="0">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67" name="Shape 67"/>
          <p:cNvSpPr>
            <a:spLocks noGrp="1"/>
          </p:cNvSpPr>
          <p:nvPr>
            <p:ph type="title"/>
          </p:nvPr>
        </p:nvSpPr>
        <p:spPr>
          <a:xfrm>
            <a:off x="680164" y="942793"/>
            <a:ext cx="8532973" cy="1075640"/>
          </a:xfrm>
          <a:prstGeom prst="rect">
            <a:avLst/>
          </a:prstGeom>
        </p:spPr>
        <p:txBody>
          <a:bodyPr lIns="37099" tIns="37099" rIns="37099" bIns="37099"/>
          <a:lstStyle>
            <a:lvl1pPr algn="l">
              <a:lnSpc>
                <a:spcPct val="90000"/>
              </a:lnSpc>
              <a:defRPr>
                <a:latin typeface="Calibri Light"/>
                <a:ea typeface="Calibri Light"/>
                <a:cs typeface="Calibri Light"/>
                <a:sym typeface="Calibri Light"/>
              </a:defRPr>
            </a:lvl1pPr>
          </a:lstStyle>
          <a:p>
            <a:r>
              <a:t>Title Text</a:t>
            </a:r>
          </a:p>
        </p:txBody>
      </p:sp>
      <p:sp>
        <p:nvSpPr>
          <p:cNvPr id="68" name="Shape 68"/>
          <p:cNvSpPr>
            <a:spLocks noGrp="1"/>
          </p:cNvSpPr>
          <p:nvPr>
            <p:ph type="body" sz="half" idx="1"/>
          </p:nvPr>
        </p:nvSpPr>
        <p:spPr>
          <a:xfrm>
            <a:off x="680164" y="2127927"/>
            <a:ext cx="4204654" cy="3530933"/>
          </a:xfrm>
          <a:prstGeom prst="rect">
            <a:avLst/>
          </a:prstGeom>
        </p:spPr>
        <p:txBody>
          <a:bodyPr lIns="37099" tIns="37099" rIns="37099" bIns="37099"/>
          <a:lstStyle>
            <a:lvl1pPr marL="228600" indent="-228600">
              <a:lnSpc>
                <a:spcPct val="90000"/>
              </a:lnSpc>
              <a:spcBef>
                <a:spcPts val="1000"/>
              </a:spcBef>
              <a:defRPr sz="2800"/>
            </a:lvl1pPr>
            <a:lvl2pPr marL="723900" indent="-266700">
              <a:lnSpc>
                <a:spcPct val="90000"/>
              </a:lnSpc>
              <a:spcBef>
                <a:spcPts val="1000"/>
              </a:spcBef>
              <a:buChar char="•"/>
              <a:defRPr sz="2800"/>
            </a:lvl2pPr>
            <a:lvl3pPr marL="1234438" indent="-320038">
              <a:lnSpc>
                <a:spcPct val="90000"/>
              </a:lnSpc>
              <a:spcBef>
                <a:spcPts val="1000"/>
              </a:spcBef>
              <a:defRPr sz="2800"/>
            </a:lvl3pPr>
            <a:lvl4pPr marL="1727200" indent="-355600">
              <a:lnSpc>
                <a:spcPct val="90000"/>
              </a:lnSpc>
              <a:spcBef>
                <a:spcPts val="1000"/>
              </a:spcBef>
              <a:buChar char="•"/>
              <a:defRPr sz="2800"/>
            </a:lvl4pPr>
            <a:lvl5pPr marL="2184400" indent="-355600">
              <a:lnSpc>
                <a:spcPct val="90000"/>
              </a:lnSpc>
              <a:spcBef>
                <a:spcPts val="10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9" name="Shape 69"/>
          <p:cNvSpPr>
            <a:spLocks noGrp="1"/>
          </p:cNvSpPr>
          <p:nvPr>
            <p:ph type="sldNum" sz="quarter" idx="2"/>
          </p:nvPr>
        </p:nvSpPr>
        <p:spPr>
          <a:xfrm>
            <a:off x="8966397" y="5826565"/>
            <a:ext cx="246741" cy="251999"/>
          </a:xfrm>
          <a:prstGeom prst="rect">
            <a:avLst/>
          </a:prstGeom>
        </p:spPr>
        <p:txBody>
          <a:bodyPr lIns="37099" tIns="37099" rIns="37099" bIns="37099"/>
          <a:lstStyle>
            <a:lvl1pPr defTabSz="914400">
              <a:defRPr sz="1200" b="0">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iapositive de titre">
    <p:bg>
      <p:bgPr>
        <a:solidFill>
          <a:srgbClr val="FFFFFF"/>
        </a:solidFill>
        <a:effectLst/>
      </p:bgPr>
    </p:bg>
    <p:spTree>
      <p:nvGrpSpPr>
        <p:cNvPr id="1" name=""/>
        <p:cNvGrpSpPr/>
        <p:nvPr/>
      </p:nvGrpSpPr>
      <p:grpSpPr>
        <a:xfrm>
          <a:off x="0" y="0"/>
          <a:ext cx="0" cy="0"/>
          <a:chOff x="0" y="0"/>
          <a:chExt cx="0" cy="0"/>
        </a:xfrm>
      </p:grpSpPr>
      <p:sp>
        <p:nvSpPr>
          <p:cNvPr id="76" name="Shape 76"/>
          <p:cNvSpPr/>
          <p:nvPr/>
        </p:nvSpPr>
        <p:spPr>
          <a:xfrm>
            <a:off x="4051975" y="3796355"/>
            <a:ext cx="5863550" cy="2188170"/>
          </a:xfrm>
          <a:custGeom>
            <a:avLst/>
            <a:gdLst/>
            <a:ahLst/>
            <a:cxnLst>
              <a:cxn ang="0">
                <a:pos x="wd2" y="hd2"/>
              </a:cxn>
              <a:cxn ang="5400000">
                <a:pos x="wd2" y="hd2"/>
              </a:cxn>
              <a:cxn ang="10800000">
                <a:pos x="wd2" y="hd2"/>
              </a:cxn>
              <a:cxn ang="16200000">
                <a:pos x="wd2" y="hd2"/>
              </a:cxn>
            </a:cxnLst>
            <a:rect l="0" t="0" r="r" b="b"/>
            <a:pathLst>
              <a:path w="21600" h="21600" extrusionOk="0">
                <a:moveTo>
                  <a:pt x="0" y="3955"/>
                </a:moveTo>
                <a:lnTo>
                  <a:pt x="1374" y="94"/>
                </a:lnTo>
                <a:lnTo>
                  <a:pt x="21600" y="0"/>
                </a:lnTo>
                <a:lnTo>
                  <a:pt x="21600" y="21600"/>
                </a:lnTo>
                <a:lnTo>
                  <a:pt x="28" y="21600"/>
                </a:lnTo>
                <a:lnTo>
                  <a:pt x="0" y="3955"/>
                </a:lnTo>
                <a:close/>
              </a:path>
            </a:pathLst>
          </a:custGeom>
          <a:solidFill>
            <a:srgbClr val="FFFFFF"/>
          </a:solidFill>
          <a:ln w="12700">
            <a:miter lim="400000"/>
          </a:ln>
        </p:spPr>
        <p:txBody>
          <a:bodyPr lIns="45718" tIns="45718" rIns="45718" bIns="45718"/>
          <a:lstStyle/>
          <a:p>
            <a:pPr>
              <a:spcBef>
                <a:spcPts val="400"/>
              </a:spcBef>
              <a:defRPr sz="1200">
                <a:latin typeface="Verdana"/>
                <a:ea typeface="Verdana"/>
                <a:cs typeface="Verdana"/>
                <a:sym typeface="Verdana"/>
              </a:defRPr>
            </a:pPr>
            <a:endParaRPr/>
          </a:p>
        </p:txBody>
      </p:sp>
      <p:pic>
        <p:nvPicPr>
          <p:cNvPr id="77" name="image2.jpeg" descr="GPD_popo_kansi.jpg"/>
          <p:cNvPicPr>
            <a:picLocks noChangeAspect="1"/>
          </p:cNvPicPr>
          <p:nvPr/>
        </p:nvPicPr>
        <p:blipFill>
          <a:blip r:embed="rId2">
            <a:extLst/>
          </a:blip>
          <a:srcRect t="2448" b="2307"/>
          <a:stretch>
            <a:fillRect/>
          </a:stretch>
        </p:blipFill>
        <p:spPr>
          <a:xfrm>
            <a:off x="1" y="-4"/>
            <a:ext cx="9902826" cy="6858005"/>
          </a:xfrm>
          <a:prstGeom prst="rect">
            <a:avLst/>
          </a:prstGeom>
          <a:ln w="12700">
            <a:miter lim="400000"/>
          </a:ln>
        </p:spPr>
      </p:pic>
      <p:sp>
        <p:nvSpPr>
          <p:cNvPr id="78" name="Shape 78"/>
          <p:cNvSpPr>
            <a:spLocks noGrp="1"/>
          </p:cNvSpPr>
          <p:nvPr>
            <p:ph type="title"/>
          </p:nvPr>
        </p:nvSpPr>
        <p:spPr>
          <a:xfrm>
            <a:off x="618301" y="1285861"/>
            <a:ext cx="8409307" cy="1470027"/>
          </a:xfrm>
          <a:prstGeom prst="rect">
            <a:avLst/>
          </a:prstGeom>
        </p:spPr>
        <p:txBody>
          <a:bodyPr lIns="0" tIns="0" rIns="0" bIns="0"/>
          <a:lstStyle>
            <a:lvl1pPr algn="l" defTabSz="457200">
              <a:defRPr sz="2800">
                <a:solidFill>
                  <a:srgbClr val="FFFF99"/>
                </a:solidFill>
                <a:latin typeface="Comic Sans MS"/>
                <a:ea typeface="Comic Sans MS"/>
                <a:cs typeface="Comic Sans MS"/>
                <a:sym typeface="Comic Sans MS"/>
              </a:defRPr>
            </a:lvl1pPr>
          </a:lstStyle>
          <a:p>
            <a:r>
              <a:t>Title Text</a:t>
            </a:r>
          </a:p>
        </p:txBody>
      </p:sp>
      <p:sp>
        <p:nvSpPr>
          <p:cNvPr id="79" name="Shape 79"/>
          <p:cNvSpPr>
            <a:spLocks noGrp="1"/>
          </p:cNvSpPr>
          <p:nvPr>
            <p:ph type="body" sz="quarter" idx="1"/>
          </p:nvPr>
        </p:nvSpPr>
        <p:spPr>
          <a:xfrm>
            <a:off x="1468512" y="3571876"/>
            <a:ext cx="6925310" cy="1752602"/>
          </a:xfrm>
          <a:prstGeom prst="rect">
            <a:avLst/>
          </a:prstGeom>
        </p:spPr>
        <p:txBody>
          <a:bodyPr lIns="45718" tIns="45718" rIns="45718" bIns="45718"/>
          <a:lstStyle>
            <a:lvl1pPr marL="0" indent="0" algn="ctr" defTabSz="457200">
              <a:spcBef>
                <a:spcPts val="300"/>
              </a:spcBef>
              <a:buSzTx/>
              <a:buFontTx/>
              <a:buNone/>
              <a:defRPr sz="1600">
                <a:solidFill>
                  <a:srgbClr val="FFFF99"/>
                </a:solidFill>
                <a:latin typeface="Comic Sans MS"/>
                <a:ea typeface="Comic Sans MS"/>
                <a:cs typeface="Comic Sans MS"/>
                <a:sym typeface="Comic Sans MS"/>
              </a:defRPr>
            </a:lvl1pPr>
            <a:lvl2pPr marL="0" indent="0" algn="ctr" defTabSz="457200">
              <a:spcBef>
                <a:spcPts val="300"/>
              </a:spcBef>
              <a:buSzTx/>
              <a:buFontTx/>
              <a:buNone/>
              <a:defRPr sz="1600">
                <a:solidFill>
                  <a:srgbClr val="FFFF99"/>
                </a:solidFill>
                <a:latin typeface="Comic Sans MS"/>
                <a:ea typeface="Comic Sans MS"/>
                <a:cs typeface="Comic Sans MS"/>
                <a:sym typeface="Comic Sans MS"/>
              </a:defRPr>
            </a:lvl2pPr>
            <a:lvl3pPr marL="0" indent="0" algn="ctr" defTabSz="457200">
              <a:spcBef>
                <a:spcPts val="300"/>
              </a:spcBef>
              <a:buSzTx/>
              <a:buFontTx/>
              <a:buNone/>
              <a:defRPr sz="1600">
                <a:solidFill>
                  <a:srgbClr val="FFFF99"/>
                </a:solidFill>
                <a:latin typeface="Comic Sans MS"/>
                <a:ea typeface="Comic Sans MS"/>
                <a:cs typeface="Comic Sans MS"/>
                <a:sym typeface="Comic Sans MS"/>
              </a:defRPr>
            </a:lvl3pPr>
            <a:lvl4pPr marL="0" indent="0" algn="ctr" defTabSz="457200">
              <a:spcBef>
                <a:spcPts val="300"/>
              </a:spcBef>
              <a:buSzTx/>
              <a:buFontTx/>
              <a:buNone/>
              <a:defRPr sz="1600">
                <a:solidFill>
                  <a:srgbClr val="FFFF99"/>
                </a:solidFill>
                <a:latin typeface="Comic Sans MS"/>
                <a:ea typeface="Comic Sans MS"/>
                <a:cs typeface="Comic Sans MS"/>
                <a:sym typeface="Comic Sans MS"/>
              </a:defRPr>
            </a:lvl4pPr>
            <a:lvl5pPr marL="0" indent="0" algn="ctr" defTabSz="457200">
              <a:spcBef>
                <a:spcPts val="300"/>
              </a:spcBef>
              <a:buSzTx/>
              <a:buFontTx/>
              <a:buNone/>
              <a:defRPr sz="1600">
                <a:solidFill>
                  <a:srgbClr val="FFFF99"/>
                </a:solidFill>
                <a:latin typeface="Comic Sans MS"/>
                <a:ea typeface="Comic Sans MS"/>
                <a:cs typeface="Comic Sans MS"/>
                <a:sym typeface="Comic Sans MS"/>
              </a:defRPr>
            </a:lvl5pPr>
          </a:lstStyle>
          <a:p>
            <a:r>
              <a:t>Body Level One</a:t>
            </a:r>
          </a:p>
          <a:p>
            <a:pPr lvl="1"/>
            <a:r>
              <a:t>Body Level Two</a:t>
            </a:r>
          </a:p>
          <a:p>
            <a:pPr lvl="2"/>
            <a:r>
              <a:t>Body Level Three</a:t>
            </a:r>
          </a:p>
          <a:p>
            <a:pPr lvl="3"/>
            <a:r>
              <a:t>Body Level Four</a:t>
            </a:r>
          </a:p>
          <a:p>
            <a:pPr lvl="4"/>
            <a:r>
              <a:t>Body Level Five</a:t>
            </a:r>
          </a:p>
        </p:txBody>
      </p:sp>
      <p:sp>
        <p:nvSpPr>
          <p:cNvPr id="80" name="Shape 80"/>
          <p:cNvSpPr>
            <a:spLocks noGrp="1"/>
          </p:cNvSpPr>
          <p:nvPr>
            <p:ph type="sldNum" sz="quarter" idx="2"/>
          </p:nvPr>
        </p:nvSpPr>
        <p:spPr>
          <a:xfrm>
            <a:off x="2705182" y="6381327"/>
            <a:ext cx="343902" cy="358139"/>
          </a:xfrm>
          <a:prstGeom prst="rect">
            <a:avLst/>
          </a:prstGeom>
        </p:spPr>
        <p:txBody>
          <a:bodyPr anchor="t"/>
          <a:lstStyle>
            <a:lvl1pPr algn="l">
              <a:defRPr sz="1800" b="0">
                <a:solidFill>
                  <a:srgbClr val="000000"/>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iapositive de titre">
    <p:spTree>
      <p:nvGrpSpPr>
        <p:cNvPr id="1" name=""/>
        <p:cNvGrpSpPr/>
        <p:nvPr/>
      </p:nvGrpSpPr>
      <p:grpSpPr>
        <a:xfrm>
          <a:off x="0" y="0"/>
          <a:ext cx="0" cy="0"/>
          <a:chOff x="0" y="0"/>
          <a:chExt cx="0" cy="0"/>
        </a:xfrm>
      </p:grpSpPr>
      <p:sp>
        <p:nvSpPr>
          <p:cNvPr id="87" name="Shape 87"/>
          <p:cNvSpPr>
            <a:spLocks noGrp="1"/>
          </p:cNvSpPr>
          <p:nvPr>
            <p:ph type="title"/>
          </p:nvPr>
        </p:nvSpPr>
        <p:spPr>
          <a:xfrm>
            <a:off x="618301" y="1285861"/>
            <a:ext cx="8409307" cy="1470027"/>
          </a:xfrm>
          <a:prstGeom prst="rect">
            <a:avLst/>
          </a:prstGeom>
        </p:spPr>
        <p:txBody>
          <a:bodyPr/>
          <a:lstStyle>
            <a:lvl1pPr>
              <a:defRPr>
                <a:solidFill>
                  <a:srgbClr val="FFFF99"/>
                </a:solidFill>
                <a:latin typeface="Comic Sans MS"/>
                <a:ea typeface="Comic Sans MS"/>
                <a:cs typeface="Comic Sans MS"/>
                <a:sym typeface="Comic Sans MS"/>
              </a:defRPr>
            </a:lvl1pPr>
          </a:lstStyle>
          <a:p>
            <a:r>
              <a:t>Title Text</a:t>
            </a:r>
          </a:p>
        </p:txBody>
      </p:sp>
      <p:sp>
        <p:nvSpPr>
          <p:cNvPr id="88" name="Shape 88"/>
          <p:cNvSpPr>
            <a:spLocks noGrp="1"/>
          </p:cNvSpPr>
          <p:nvPr>
            <p:ph type="body" sz="quarter" idx="1"/>
          </p:nvPr>
        </p:nvSpPr>
        <p:spPr>
          <a:xfrm>
            <a:off x="1468512" y="3571876"/>
            <a:ext cx="6925310" cy="1752602"/>
          </a:xfrm>
          <a:prstGeom prst="rect">
            <a:avLst/>
          </a:prstGeom>
        </p:spPr>
        <p:txBody>
          <a:bodyPr/>
          <a:lstStyle>
            <a:lvl1pPr marL="0" indent="0" algn="ctr">
              <a:buSzTx/>
              <a:buFontTx/>
              <a:buNone/>
              <a:defRPr>
                <a:solidFill>
                  <a:srgbClr val="FFFF99"/>
                </a:solidFill>
                <a:latin typeface="Comic Sans MS"/>
                <a:ea typeface="Comic Sans MS"/>
                <a:cs typeface="Comic Sans MS"/>
                <a:sym typeface="Comic Sans MS"/>
              </a:defRPr>
            </a:lvl1pPr>
            <a:lvl2pPr marL="0" indent="0" algn="ctr">
              <a:buSzTx/>
              <a:buFontTx/>
              <a:buNone/>
              <a:defRPr>
                <a:solidFill>
                  <a:srgbClr val="FFFF99"/>
                </a:solidFill>
                <a:latin typeface="Comic Sans MS"/>
                <a:ea typeface="Comic Sans MS"/>
                <a:cs typeface="Comic Sans MS"/>
                <a:sym typeface="Comic Sans MS"/>
              </a:defRPr>
            </a:lvl2pPr>
            <a:lvl3pPr marL="0" indent="0" algn="ctr">
              <a:buSzTx/>
              <a:buFontTx/>
              <a:buNone/>
              <a:defRPr>
                <a:solidFill>
                  <a:srgbClr val="FFFF99"/>
                </a:solidFill>
                <a:latin typeface="Comic Sans MS"/>
                <a:ea typeface="Comic Sans MS"/>
                <a:cs typeface="Comic Sans MS"/>
                <a:sym typeface="Comic Sans MS"/>
              </a:defRPr>
            </a:lvl3pPr>
            <a:lvl4pPr marL="0" indent="0" algn="ctr">
              <a:buSzTx/>
              <a:buFontTx/>
              <a:buNone/>
              <a:defRPr>
                <a:solidFill>
                  <a:srgbClr val="FFFF99"/>
                </a:solidFill>
                <a:latin typeface="Comic Sans MS"/>
                <a:ea typeface="Comic Sans MS"/>
                <a:cs typeface="Comic Sans MS"/>
                <a:sym typeface="Comic Sans MS"/>
              </a:defRPr>
            </a:lvl4pPr>
            <a:lvl5pPr marL="0" indent="0" algn="ctr">
              <a:buSzTx/>
              <a:buFontTx/>
              <a:buNone/>
              <a:defRPr>
                <a:solidFill>
                  <a:srgbClr val="FFFF99"/>
                </a:solidFill>
                <a:latin typeface="Comic Sans MS"/>
                <a:ea typeface="Comic Sans MS"/>
                <a:cs typeface="Comic Sans MS"/>
                <a:sym typeface="Comic Sans MS"/>
              </a:defRPr>
            </a:lvl5pPr>
          </a:lstStyle>
          <a:p>
            <a:r>
              <a:t>Body Level One</a:t>
            </a:r>
          </a:p>
          <a:p>
            <a:pPr lvl="1"/>
            <a:r>
              <a:t>Body Level Two</a:t>
            </a:r>
          </a:p>
          <a:p>
            <a:pPr lvl="2"/>
            <a:r>
              <a:t>Body Level Three</a:t>
            </a:r>
          </a:p>
          <a:p>
            <a:pPr lvl="3"/>
            <a:r>
              <a:t>Body Level Four</a:t>
            </a:r>
          </a:p>
          <a:p>
            <a:pPr lvl="4"/>
            <a:r>
              <a:t>Body Level Five</a:t>
            </a:r>
          </a:p>
        </p:txBody>
      </p:sp>
      <p:sp>
        <p:nvSpPr>
          <p:cNvPr id="89" name="Shape 89"/>
          <p:cNvSpPr>
            <a:spLocks noGrp="1"/>
          </p:cNvSpPr>
          <p:nvPr>
            <p:ph type="sldNum" sz="quarter" idx="2"/>
          </p:nvPr>
        </p:nvSpPr>
        <p:spPr>
          <a:xfrm>
            <a:off x="2705182" y="6381327"/>
            <a:ext cx="343902" cy="358139"/>
          </a:xfrm>
          <a:prstGeom prst="rect">
            <a:avLst/>
          </a:prstGeom>
        </p:spPr>
        <p:txBody>
          <a:bodyPr anchor="t"/>
          <a:lstStyle>
            <a:lvl1pPr algn="l">
              <a:defRPr sz="1800" b="0">
                <a:solidFill>
                  <a:srgbClr val="000000"/>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image1.jpeg" descr="Logo BJS.Différences c.jpg"/>
          <p:cNvPicPr>
            <a:picLocks noChangeAspect="1"/>
          </p:cNvPicPr>
          <p:nvPr/>
        </p:nvPicPr>
        <p:blipFill>
          <a:blip r:embed="rId44">
            <a:extLst/>
          </a:blip>
          <a:stretch>
            <a:fillRect/>
          </a:stretch>
        </p:blipFill>
        <p:spPr>
          <a:xfrm>
            <a:off x="541039" y="6357937"/>
            <a:ext cx="1860147" cy="347664"/>
          </a:xfrm>
          <a:prstGeom prst="rect">
            <a:avLst/>
          </a:prstGeom>
          <a:ln w="12700">
            <a:miter lim="400000"/>
          </a:ln>
        </p:spPr>
      </p:pic>
      <p:sp>
        <p:nvSpPr>
          <p:cNvPr id="3" name="Shape 3"/>
          <p:cNvSpPr>
            <a:spLocks noGrp="1"/>
          </p:cNvSpPr>
          <p:nvPr>
            <p:ph type="title"/>
          </p:nvPr>
        </p:nvSpPr>
        <p:spPr>
          <a:xfrm>
            <a:off x="494665" y="274638"/>
            <a:ext cx="890397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4" name="Shape 4"/>
          <p:cNvSpPr>
            <a:spLocks noGrp="1"/>
          </p:cNvSpPr>
          <p:nvPr>
            <p:ph type="body" idx="1"/>
          </p:nvPr>
        </p:nvSpPr>
        <p:spPr>
          <a:xfrm>
            <a:off x="494665" y="1600200"/>
            <a:ext cx="8903970" cy="452596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9077456" y="6372545"/>
            <a:ext cx="321180" cy="332739"/>
          </a:xfrm>
          <a:prstGeom prst="rect">
            <a:avLst/>
          </a:prstGeom>
          <a:ln w="12700">
            <a:miter lim="400000"/>
          </a:ln>
        </p:spPr>
        <p:txBody>
          <a:bodyPr wrap="none" lIns="45718" tIns="45718" rIns="45718" bIns="45718" anchor="ctr">
            <a:spAutoFit/>
          </a:bodyPr>
          <a:lstStyle>
            <a:lvl1pPr algn="r">
              <a:defRPr sz="1400" b="1">
                <a:solidFill>
                  <a:srgbClr val="888888"/>
                </a:solidFill>
                <a:latin typeface="Comic Sans MS"/>
                <a:ea typeface="Comic Sans MS"/>
                <a:cs typeface="Comic Sans MS"/>
                <a:sym typeface="Comic Sans MS"/>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5" r:id="rId36"/>
    <p:sldLayoutId id="2147483686" r:id="rId37"/>
    <p:sldLayoutId id="2147483687" r:id="rId38"/>
    <p:sldLayoutId id="2147483688" r:id="rId39"/>
    <p:sldLayoutId id="2147483689" r:id="rId40"/>
    <p:sldLayoutId id="2147483691" r:id="rId41"/>
    <p:sldLayoutId id="2147483692" r:id="rId42"/>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omic Sans MS"/>
        </a:defRPr>
      </a:lvl1pPr>
      <a:lvl2pPr marL="0" marR="0" indent="0" algn="r" defTabSz="4572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omic Sans MS"/>
        </a:defRPr>
      </a:lvl2pPr>
      <a:lvl3pPr marL="0" marR="0" indent="0" algn="r" defTabSz="4572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omic Sans MS"/>
        </a:defRPr>
      </a:lvl3pPr>
      <a:lvl4pPr marL="0" marR="0" indent="0" algn="r" defTabSz="4572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omic Sans MS"/>
        </a:defRPr>
      </a:lvl4pPr>
      <a:lvl5pPr marL="0" marR="0" indent="0" algn="r" defTabSz="4572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omic Sans MS"/>
        </a:defRPr>
      </a:lvl5pPr>
      <a:lvl6pPr marL="0" marR="0" indent="0" algn="r" defTabSz="4572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omic Sans MS"/>
        </a:defRPr>
      </a:lvl6pPr>
      <a:lvl7pPr marL="0" marR="0" indent="0" algn="r" defTabSz="4572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omic Sans MS"/>
        </a:defRPr>
      </a:lvl7pPr>
      <a:lvl8pPr marL="0" marR="0" indent="0" algn="r" defTabSz="4572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omic Sans MS"/>
        </a:defRPr>
      </a:lvl8pPr>
      <a:lvl9pPr marL="0" marR="0" indent="0" algn="r" defTabSz="4572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omic Sans M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gpd.fi/" TargetMode="Externa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hyperlink" Target="http://www.gpd.fi/" TargetMode="Externa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gpd.fi/"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gpd.fi/"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gpd.fi/" TargetMode="External"/><Relationship Id="rId2" Type="http://schemas.openxmlformats.org/officeDocument/2006/relationships/image" Target="../media/image11.jpe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hyperlink" Target="http://www.gpd.fi/" TargetMode="External"/><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hyperlink" Target="http://www.bloomberg.com/news/articles/2015-04-29/china-is-set-to-lose-manufacturing-crown" TargetMode="External"/><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hyperlink" Target="http://www.gpd.fi/"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ec.europa.eu/eurostat" TargetMode="External"/><Relationship Id="rId2" Type="http://schemas.openxmlformats.org/officeDocument/2006/relationships/image" Target="../media/image14.png"/><Relationship Id="rId1" Type="http://schemas.openxmlformats.org/officeDocument/2006/relationships/slideLayout" Target="../slideLayouts/slideLayout31.xml"/><Relationship Id="rId4" Type="http://schemas.openxmlformats.org/officeDocument/2006/relationships/hyperlink" Target="http://www.gpd.fi/"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1.xml"/><Relationship Id="rId4" Type="http://schemas.openxmlformats.org/officeDocument/2006/relationships/hyperlink" Target="http://www.gpd.fi/"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gpd.fi/" TargetMode="External"/><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gpd.fi/" TargetMode="External"/><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hyperlink" Target="http://www.gpd.fi/" TargetMode="External"/><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www.gpd.fi/" TargetMode="External"/><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www.gpd.fi/" TargetMode="External"/><Relationship Id="rId2" Type="http://schemas.openxmlformats.org/officeDocument/2006/relationships/image" Target="../media/image21.gi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hyperlink" Target="http://www.gpd.fi/" TargetMode="External"/><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hyperlink" Target="http://www.gpd.fi/"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hyperlink" Target="http://www.gpd.fi/"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gpd.fi/" TargetMode="External"/><Relationship Id="rId2" Type="http://schemas.openxmlformats.org/officeDocument/2006/relationships/image" Target="../media/image26.jpe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hyperlink" Target="http://www.gpd.fi/"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gpd.fi/" TargetMode="External"/><Relationship Id="rId2" Type="http://schemas.openxmlformats.org/officeDocument/2006/relationships/image" Target="../media/image28.jpe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hyperlink" Target="http://www.gpd.fi/" TargetMode="External"/><Relationship Id="rId2" Type="http://schemas.openxmlformats.org/officeDocument/2006/relationships/image" Target="../media/image29.jpe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hyperlink" Target="http://www.gpd.fi/" TargetMode="External"/><Relationship Id="rId2" Type="http://schemas.openxmlformats.org/officeDocument/2006/relationships/image" Target="../media/image30.jpe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hyperlink" Target="http://www.gpd.fi/" TargetMode="External"/><Relationship Id="rId2" Type="http://schemas.openxmlformats.org/officeDocument/2006/relationships/image" Target="../media/image31.jpe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hyperlink" Target="http://www.gpd.fi/"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5.xml"/><Relationship Id="rId4" Type="http://schemas.openxmlformats.org/officeDocument/2006/relationships/hyperlink" Target="http://www.gpd.fi/"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gpd.fi/" TargetMode="External"/><Relationship Id="rId2" Type="http://schemas.openxmlformats.org/officeDocument/2006/relationships/image" Target="../media/image35.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gpd.fi/"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hyperlink" Target="http://www.gpd.fi/"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gpd.fi/" TargetMode="External"/><Relationship Id="rId2" Type="http://schemas.openxmlformats.org/officeDocument/2006/relationships/image" Target="../media/image38.jpe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hyperlink" Target="http://www.gpd.fi/" TargetMode="External"/><Relationship Id="rId2" Type="http://schemas.openxmlformats.org/officeDocument/2006/relationships/image" Target="../media/image41.jpe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hyperlink" Target="http://www.gpd.fi/"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hyperlink" Target="http://www.gpd.fi/"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gpd.fi/" TargetMode="Externa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hyperlink" Target="http://www.gpd.fi/" TargetMode="External"/><Relationship Id="rId2" Type="http://schemas.openxmlformats.org/officeDocument/2006/relationships/image" Target="../media/image45.jpe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7.xml"/><Relationship Id="rId4" Type="http://schemas.openxmlformats.org/officeDocument/2006/relationships/hyperlink" Target="http://www.gpd.fi/"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hyperlink" Target="http://www.gpd.fi/"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www.gpd.fi/" TargetMode="External"/><Relationship Id="rId2" Type="http://schemas.openxmlformats.org/officeDocument/2006/relationships/image" Target="../media/image49.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gpd.fi/" TargetMode="External"/><Relationship Id="rId2" Type="http://schemas.openxmlformats.org/officeDocument/2006/relationships/image" Target="../media/image50.jpeg"/><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3" Type="http://schemas.openxmlformats.org/officeDocument/2006/relationships/hyperlink" Target="http://www.gpd.fi/" TargetMode="External"/><Relationship Id="rId2" Type="http://schemas.openxmlformats.org/officeDocument/2006/relationships/image" Target="../media/image51.jpeg"/><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hyperlink" Target="http://www.gpd.fi/"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gpd.fi/" TargetMode="External"/><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hyperlink" Target="http://www.gpd.fi/" TargetMode="External"/><Relationship Id="rId2" Type="http://schemas.openxmlformats.org/officeDocument/2006/relationships/image" Target="../media/image54.jpe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hyperlink" Target="http://www.gpd.fi/"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p:nvPr/>
        </p:nvSpPr>
        <p:spPr>
          <a:xfrm>
            <a:off x="-19050" y="5090714"/>
            <a:ext cx="10190014" cy="1237361"/>
          </a:xfrm>
          <a:prstGeom prst="rect">
            <a:avLst/>
          </a:prstGeom>
          <a:solidFill>
            <a:srgbClr val="01B6F7"/>
          </a:solidFill>
          <a:ln w="12700">
            <a:miter lim="400000"/>
          </a:ln>
          <a:effectLst>
            <a:outerShdw blurRad="38100" dist="23000" dir="5400000" rotWithShape="0">
              <a:srgbClr val="000000">
                <a:alpha val="35000"/>
              </a:srgbClr>
            </a:outerShdw>
          </a:effectLst>
        </p:spPr>
        <p:txBody>
          <a:bodyPr lIns="45718" tIns="45718" rIns="45718" bIns="45718" anchor="ctr"/>
          <a:lstStyle/>
          <a:p>
            <a:pPr>
              <a:defRPr>
                <a:solidFill>
                  <a:srgbClr val="FFFFFF"/>
                </a:solidFill>
                <a:latin typeface="+mj-lt"/>
                <a:ea typeface="+mj-ea"/>
                <a:cs typeface="+mj-cs"/>
                <a:sym typeface="Calibri"/>
              </a:defRPr>
            </a:pPr>
            <a:endParaRPr/>
          </a:p>
        </p:txBody>
      </p:sp>
      <p:sp>
        <p:nvSpPr>
          <p:cNvPr id="422" name="Shape 422"/>
          <p:cNvSpPr/>
          <p:nvPr/>
        </p:nvSpPr>
        <p:spPr>
          <a:xfrm>
            <a:off x="1071547" y="4792731"/>
            <a:ext cx="8008819" cy="138499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800" b="1">
                <a:solidFill>
                  <a:srgbClr val="FFFFFF"/>
                </a:solidFill>
                <a:latin typeface="+mj-lt"/>
                <a:ea typeface="+mj-ea"/>
                <a:cs typeface="+mj-cs"/>
                <a:sym typeface="Calibri"/>
              </a:defRPr>
            </a:pPr>
            <a:br>
              <a:rPr dirty="0"/>
            </a:br>
            <a:r>
              <a:rPr lang="fi-FI" dirty="0" err="1"/>
              <a:t>The</a:t>
            </a:r>
            <a:r>
              <a:rPr lang="fi-FI" dirty="0"/>
              <a:t> </a:t>
            </a:r>
            <a:r>
              <a:rPr dirty="0"/>
              <a:t> Summary Presentation of GPD Finland 2015</a:t>
            </a:r>
            <a:r>
              <a:rPr lang="fi-FI" dirty="0"/>
              <a:t> Jorma Vitkala GPD </a:t>
            </a:r>
            <a:r>
              <a:rPr lang="fi-FI" dirty="0" err="1"/>
              <a:t>Chairman</a:t>
            </a:r>
            <a:r>
              <a:rPr lang="fi-FI" dirty="0"/>
              <a:t> </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p:nvPr/>
        </p:nvSpPr>
        <p:spPr>
          <a:xfrm>
            <a:off x="680163" y="1745689"/>
            <a:ext cx="8532974" cy="4805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nchor="b">
            <a:normAutofit/>
          </a:bodyPr>
          <a:lstStyle>
            <a:lvl1pPr algn="ctr">
              <a:lnSpc>
                <a:spcPct val="90000"/>
              </a:lnSpc>
              <a:defRPr sz="2800">
                <a:solidFill>
                  <a:schemeClr val="accent1"/>
                </a:solidFill>
                <a:latin typeface="+mj-lt"/>
                <a:ea typeface="+mj-ea"/>
                <a:cs typeface="+mj-cs"/>
                <a:sym typeface="Calibri"/>
              </a:defRPr>
            </a:lvl1pPr>
          </a:lstStyle>
          <a:p>
            <a:endParaRPr dirty="0"/>
          </a:p>
        </p:txBody>
      </p:sp>
      <p:sp>
        <p:nvSpPr>
          <p:cNvPr id="454" name="Shape 454"/>
          <p:cNvSpPr/>
          <p:nvPr/>
        </p:nvSpPr>
        <p:spPr>
          <a:xfrm>
            <a:off x="2082874" y="6457541"/>
            <a:ext cx="5727552" cy="2138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1000">
                <a:latin typeface="+mj-lt"/>
                <a:ea typeface="+mj-ea"/>
                <a:cs typeface="+mj-cs"/>
                <a:sym typeface="Calibri"/>
              </a:defRPr>
            </a:pPr>
            <a:r>
              <a:t>Summary of GPD – 2015, J.Vitkala | Source: </a:t>
            </a:r>
            <a:r>
              <a:rPr u="sng">
                <a:solidFill>
                  <a:srgbClr val="0000FF"/>
                </a:solidFill>
                <a:uFill>
                  <a:solidFill>
                    <a:srgbClr val="0000FF"/>
                  </a:solidFill>
                </a:uFill>
                <a:hlinkClick r:id="rId2"/>
              </a:rPr>
              <a:t>www.gpd.fi</a:t>
            </a:r>
            <a:r>
              <a:t>  ©Bernard Savaëte JS.Différences</a:t>
            </a:r>
          </a:p>
        </p:txBody>
      </p:sp>
      <p:graphicFrame>
        <p:nvGraphicFramePr>
          <p:cNvPr id="455" name="Table 455"/>
          <p:cNvGraphicFramePr/>
          <p:nvPr/>
        </p:nvGraphicFramePr>
        <p:xfrm>
          <a:off x="734181" y="2807217"/>
          <a:ext cx="8424936" cy="1737360"/>
        </p:xfrm>
        <a:graphic>
          <a:graphicData uri="http://schemas.openxmlformats.org/drawingml/2006/table">
            <a:tbl>
              <a:tblPr firstRow="1" bandRow="1">
                <a:tableStyleId>{4C3C2611-4C71-4FC5-86AE-919BDF0F9419}</a:tableStyleId>
              </a:tblPr>
              <a:tblGrid>
                <a:gridCol w="2808312">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2808312">
                  <a:extLst>
                    <a:ext uri="{9D8B030D-6E8A-4147-A177-3AD203B41FA5}">
                      <a16:colId xmlns:a16="http://schemas.microsoft.com/office/drawing/2014/main" val="20002"/>
                    </a:ext>
                  </a:extLst>
                </a:gridCol>
              </a:tblGrid>
              <a:tr h="370840">
                <a:tc>
                  <a:txBody>
                    <a:bodyPr/>
                    <a:lstStyle/>
                    <a:p>
                      <a:pPr algn="ctr" defTabSz="914400">
                        <a:defRPr sz="2400">
                          <a:latin typeface="Comic Sans MS"/>
                          <a:ea typeface="Comic Sans MS"/>
                          <a:cs typeface="Comic Sans MS"/>
                        </a:defRPr>
                      </a:pPr>
                      <a:endParaRPr/>
                    </a:p>
                  </a:txBody>
                  <a:tcPr marL="45720" marR="45720" anchor="ctr" horzOverflow="overflow">
                    <a:solidFill>
                      <a:srgbClr val="4F81BD"/>
                    </a:solidFill>
                  </a:tcPr>
                </a:tc>
                <a:tc>
                  <a:txBody>
                    <a:bodyPr/>
                    <a:lstStyle/>
                    <a:p>
                      <a:pPr algn="ctr" defTabSz="914400">
                        <a:defRPr sz="1800" b="0">
                          <a:solidFill>
                            <a:srgbClr val="000000"/>
                          </a:solidFill>
                        </a:defRPr>
                      </a:pPr>
                      <a:r>
                        <a:rPr sz="2400" b="1">
                          <a:solidFill>
                            <a:srgbClr val="FFFFFF"/>
                          </a:solidFill>
                          <a:latin typeface="Comic Sans MS"/>
                          <a:ea typeface="Comic Sans MS"/>
                          <a:cs typeface="Comic Sans MS"/>
                        </a:rPr>
                        <a:t>Flat Glass</a:t>
                      </a:r>
                    </a:p>
                  </a:txBody>
                  <a:tcPr marL="45720" marR="45720" anchor="ctr" horzOverflow="overflow">
                    <a:solidFill>
                      <a:srgbClr val="4F81BD"/>
                    </a:solidFill>
                  </a:tcPr>
                </a:tc>
                <a:tc>
                  <a:txBody>
                    <a:bodyPr/>
                    <a:lstStyle/>
                    <a:p>
                      <a:pPr algn="ctr" defTabSz="914400">
                        <a:defRPr sz="1800" b="0">
                          <a:solidFill>
                            <a:srgbClr val="000000"/>
                          </a:solidFill>
                        </a:defRPr>
                      </a:pPr>
                      <a:r>
                        <a:rPr sz="2400" b="1">
                          <a:solidFill>
                            <a:srgbClr val="FFFFFF"/>
                          </a:solidFill>
                          <a:latin typeface="Comic Sans MS"/>
                          <a:ea typeface="Comic Sans MS"/>
                          <a:cs typeface="Comic Sans MS"/>
                        </a:rPr>
                        <a:t>Container Glass</a:t>
                      </a:r>
                    </a:p>
                  </a:txBody>
                  <a:tcPr marL="45720" marR="45720" anchor="ctr" horzOverflow="overflow">
                    <a:solidFill>
                      <a:srgbClr val="4F81BD"/>
                    </a:solidFill>
                  </a:tcPr>
                </a:tc>
                <a:extLst>
                  <a:ext uri="{0D108BD9-81ED-4DB2-BD59-A6C34878D82A}">
                    <a16:rowId xmlns:a16="http://schemas.microsoft.com/office/drawing/2014/main" val="10000"/>
                  </a:ext>
                </a:extLst>
              </a:tr>
              <a:tr h="370840">
                <a:tc>
                  <a:txBody>
                    <a:bodyPr/>
                    <a:lstStyle/>
                    <a:p>
                      <a:pPr algn="ctr" defTabSz="914400">
                        <a:defRPr sz="2400" b="1">
                          <a:latin typeface="Comic Sans MS"/>
                          <a:ea typeface="Comic Sans MS"/>
                          <a:cs typeface="Comic Sans MS"/>
                        </a:defRPr>
                      </a:pPr>
                      <a:r>
                        <a:t>Yearly production</a:t>
                      </a:r>
                    </a:p>
                    <a:p>
                      <a:pPr algn="ctr" defTabSz="914400">
                        <a:defRPr sz="2400" b="1">
                          <a:latin typeface="Comic Sans MS"/>
                          <a:ea typeface="Comic Sans MS"/>
                          <a:cs typeface="Comic Sans MS"/>
                        </a:defRPr>
                      </a:pPr>
                      <a:r>
                        <a:t>(world)</a:t>
                      </a:r>
                    </a:p>
                  </a:txBody>
                  <a:tcPr marL="45720" marR="45720" anchor="ctr" horzOverflow="overflow">
                    <a:solidFill>
                      <a:srgbClr val="CFD7E7"/>
                    </a:solidFill>
                  </a:tcPr>
                </a:tc>
                <a:tc>
                  <a:txBody>
                    <a:bodyPr/>
                    <a:lstStyle/>
                    <a:p>
                      <a:pPr algn="ctr" defTabSz="914400">
                        <a:defRPr sz="1800"/>
                      </a:pPr>
                      <a:r>
                        <a:rPr sz="2400" b="1">
                          <a:latin typeface="Comic Sans MS"/>
                          <a:ea typeface="Comic Sans MS"/>
                          <a:cs typeface="Comic Sans MS"/>
                        </a:rPr>
                        <a:t>70 million tons</a:t>
                      </a:r>
                    </a:p>
                  </a:txBody>
                  <a:tcPr marL="45720" marR="45720" anchor="ctr" horzOverflow="overflow">
                    <a:solidFill>
                      <a:srgbClr val="CFD7E7"/>
                    </a:solidFill>
                  </a:tcPr>
                </a:tc>
                <a:tc>
                  <a:txBody>
                    <a:bodyPr/>
                    <a:lstStyle/>
                    <a:p>
                      <a:pPr algn="ctr" defTabSz="914400">
                        <a:defRPr sz="1800"/>
                      </a:pPr>
                      <a:r>
                        <a:rPr sz="2400" b="1">
                          <a:latin typeface="Comic Sans MS"/>
                          <a:ea typeface="Comic Sans MS"/>
                          <a:cs typeface="Comic Sans MS"/>
                        </a:rPr>
                        <a:t>50 million tons</a:t>
                      </a:r>
                    </a:p>
                  </a:txBody>
                  <a:tcPr marL="45720" marR="45720" anchor="ctr" horzOverflow="overflow">
                    <a:solidFill>
                      <a:srgbClr val="CFD7E7"/>
                    </a:solidFill>
                  </a:tcPr>
                </a:tc>
                <a:extLst>
                  <a:ext uri="{0D108BD9-81ED-4DB2-BD59-A6C34878D82A}">
                    <a16:rowId xmlns:a16="http://schemas.microsoft.com/office/drawing/2014/main" val="10001"/>
                  </a:ext>
                </a:extLst>
              </a:tr>
              <a:tr h="370840">
                <a:tc>
                  <a:txBody>
                    <a:bodyPr/>
                    <a:lstStyle/>
                    <a:p>
                      <a:pPr algn="ctr" defTabSz="914400">
                        <a:defRPr sz="1800"/>
                      </a:pPr>
                      <a:r>
                        <a:rPr sz="2400" b="1">
                          <a:latin typeface="Comic Sans MS"/>
                          <a:ea typeface="Comic Sans MS"/>
                          <a:cs typeface="Comic Sans MS"/>
                        </a:rPr>
                        <a:t>Business </a:t>
                      </a:r>
                    </a:p>
                  </a:txBody>
                  <a:tcPr marL="45720" marR="45720" anchor="ctr" horzOverflow="overflow">
                    <a:solidFill>
                      <a:srgbClr val="E8ECF4"/>
                    </a:solidFill>
                  </a:tcPr>
                </a:tc>
                <a:tc>
                  <a:txBody>
                    <a:bodyPr/>
                    <a:lstStyle/>
                    <a:p>
                      <a:pPr algn="ctr" defTabSz="914400">
                        <a:defRPr sz="1800"/>
                      </a:pPr>
                      <a:r>
                        <a:rPr sz="2400" b="1">
                          <a:latin typeface="Comic Sans MS"/>
                          <a:ea typeface="Comic Sans MS"/>
                          <a:cs typeface="Comic Sans MS"/>
                        </a:rPr>
                        <a:t>80 billion US$</a:t>
                      </a:r>
                    </a:p>
                  </a:txBody>
                  <a:tcPr marL="45720" marR="45720" anchor="ctr" horzOverflow="overflow">
                    <a:solidFill>
                      <a:srgbClr val="E8ECF4"/>
                    </a:solidFill>
                  </a:tcPr>
                </a:tc>
                <a:tc>
                  <a:txBody>
                    <a:bodyPr/>
                    <a:lstStyle/>
                    <a:p>
                      <a:pPr algn="ctr" defTabSz="914400">
                        <a:defRPr sz="1800"/>
                      </a:pPr>
                      <a:r>
                        <a:rPr sz="2400" b="1">
                          <a:latin typeface="Comic Sans MS"/>
                          <a:ea typeface="Comic Sans MS"/>
                          <a:cs typeface="Comic Sans MS"/>
                        </a:rPr>
                        <a:t>55 billion US$</a:t>
                      </a:r>
                    </a:p>
                  </a:txBody>
                  <a:tcPr marL="45720" marR="45720" anchor="ctr" horzOverflow="overflow">
                    <a:solidFill>
                      <a:srgbClr val="E8ECF4"/>
                    </a:solidFill>
                  </a:tcPr>
                </a:tc>
                <a:extLst>
                  <a:ext uri="{0D108BD9-81ED-4DB2-BD59-A6C34878D82A}">
                    <a16:rowId xmlns:a16="http://schemas.microsoft.com/office/drawing/2014/main" val="10002"/>
                  </a:ext>
                </a:extLst>
              </a:tr>
            </a:tbl>
          </a:graphicData>
        </a:graphic>
      </p:graphicFrame>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7" name="Shape 457"/>
          <p:cNvSpPr/>
          <p:nvPr/>
        </p:nvSpPr>
        <p:spPr>
          <a:xfrm>
            <a:off x="489575" y="2558027"/>
            <a:ext cx="8914150" cy="28173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algn="just" defTabSz="914400">
              <a:defRPr sz="2200">
                <a:latin typeface="Verdana"/>
                <a:ea typeface="Verdana"/>
                <a:cs typeface="Verdana"/>
                <a:sym typeface="Verdana"/>
              </a:defRPr>
            </a:pPr>
            <a:r>
              <a:t>Extra thin glass for portable devices and LCD did bring new comers inside the flat glass business, such as:</a:t>
            </a:r>
          </a:p>
          <a:p>
            <a:pPr marL="581525" lvl="1" indent="-200525" algn="just" defTabSz="914400">
              <a:buSzPct val="100000"/>
              <a:buChar char="•"/>
              <a:defRPr sz="2200">
                <a:latin typeface="Verdana"/>
                <a:ea typeface="Verdana"/>
                <a:cs typeface="Verdana"/>
                <a:sym typeface="Verdana"/>
              </a:defRPr>
            </a:pPr>
            <a:endParaRPr/>
          </a:p>
          <a:p>
            <a:pPr marL="581525" lvl="1" indent="-200525" algn="just" defTabSz="914400">
              <a:buSzPct val="100000"/>
              <a:buChar char="•"/>
              <a:defRPr sz="2200">
                <a:latin typeface="Verdana"/>
                <a:ea typeface="Verdana"/>
                <a:cs typeface="Verdana"/>
                <a:sym typeface="Verdana"/>
              </a:defRPr>
            </a:pPr>
            <a:r>
              <a:t>Corning</a:t>
            </a:r>
          </a:p>
          <a:p>
            <a:pPr marL="581525" lvl="1" indent="-200525" algn="just" defTabSz="914400">
              <a:buSzPct val="100000"/>
              <a:buChar char="•"/>
              <a:defRPr sz="2200">
                <a:latin typeface="Verdana"/>
                <a:ea typeface="Verdana"/>
                <a:cs typeface="Verdana"/>
                <a:sym typeface="Verdana"/>
              </a:defRPr>
            </a:pPr>
            <a:endParaRPr/>
          </a:p>
          <a:p>
            <a:pPr marL="581525" lvl="1" indent="-200525" algn="just" defTabSz="914400">
              <a:buSzPct val="100000"/>
              <a:buChar char="•"/>
              <a:defRPr sz="2200">
                <a:latin typeface="Verdana"/>
                <a:ea typeface="Verdana"/>
                <a:cs typeface="Verdana"/>
                <a:sym typeface="Verdana"/>
              </a:defRPr>
            </a:pPr>
            <a:r>
              <a:t>LG Chem</a:t>
            </a:r>
          </a:p>
          <a:p>
            <a:pPr marL="581525" lvl="1" indent="-200525" algn="just" defTabSz="914400">
              <a:buSzPct val="100000"/>
              <a:buChar char="•"/>
              <a:defRPr sz="2200">
                <a:latin typeface="Verdana"/>
                <a:ea typeface="Verdana"/>
                <a:cs typeface="Verdana"/>
                <a:sym typeface="Verdana"/>
              </a:defRPr>
            </a:pPr>
            <a:endParaRPr/>
          </a:p>
          <a:p>
            <a:pPr marL="581525" lvl="1" indent="-200525" algn="just" defTabSz="914400">
              <a:buSzPct val="100000"/>
              <a:buChar char="•"/>
              <a:defRPr sz="2200">
                <a:latin typeface="Verdana"/>
                <a:ea typeface="Verdana"/>
                <a:cs typeface="Verdana"/>
                <a:sym typeface="Verdana"/>
              </a:defRPr>
            </a:pPr>
            <a:r>
              <a:t>Avanstrate</a:t>
            </a:r>
          </a:p>
        </p:txBody>
      </p:sp>
      <p:sp>
        <p:nvSpPr>
          <p:cNvPr id="458" name="Shape 458"/>
          <p:cNvSpPr/>
          <p:nvPr/>
        </p:nvSpPr>
        <p:spPr>
          <a:xfrm>
            <a:off x="680163" y="1497271"/>
            <a:ext cx="8532974" cy="6075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nchor="b">
            <a:normAutofit/>
          </a:bodyPr>
          <a:lstStyle>
            <a:lvl1pPr algn="ctr">
              <a:lnSpc>
                <a:spcPct val="90000"/>
              </a:lnSpc>
              <a:defRPr sz="3600">
                <a:solidFill>
                  <a:schemeClr val="accent1"/>
                </a:solidFill>
                <a:latin typeface="+mj-lt"/>
                <a:ea typeface="+mj-ea"/>
                <a:cs typeface="+mj-cs"/>
                <a:sym typeface="Calibri"/>
              </a:defRPr>
            </a:lvl1pPr>
          </a:lstStyle>
          <a:p>
            <a:r>
              <a:t>New comers in the flat glass business</a:t>
            </a:r>
          </a:p>
        </p:txBody>
      </p:sp>
      <p:sp>
        <p:nvSpPr>
          <p:cNvPr id="459" name="Shape 459"/>
          <p:cNvSpPr/>
          <p:nvPr/>
        </p:nvSpPr>
        <p:spPr>
          <a:xfrm>
            <a:off x="2082874" y="6457541"/>
            <a:ext cx="5727552" cy="2138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1000">
                <a:latin typeface="+mj-lt"/>
                <a:ea typeface="+mj-ea"/>
                <a:cs typeface="+mj-cs"/>
                <a:sym typeface="Calibri"/>
              </a:defRPr>
            </a:pPr>
            <a:r>
              <a:t>Summary of GPD – 2015, J.Vitkala | Source: </a:t>
            </a:r>
            <a:r>
              <a:rPr u="sng">
                <a:solidFill>
                  <a:srgbClr val="0000FF"/>
                </a:solidFill>
                <a:uFill>
                  <a:solidFill>
                    <a:srgbClr val="0000FF"/>
                  </a:solidFill>
                </a:uFill>
                <a:hlinkClick r:id="rId2"/>
              </a:rPr>
              <a:t>www.gpd.fi</a:t>
            </a:r>
            <a:r>
              <a:t>  ©Bernard Savaëte JS.Différences</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p:nvPr/>
        </p:nvSpPr>
        <p:spPr>
          <a:xfrm>
            <a:off x="2280540" y="6262680"/>
            <a:ext cx="5332219" cy="2138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1000">
                <a:latin typeface="+mj-lt"/>
                <a:ea typeface="+mj-ea"/>
                <a:cs typeface="+mj-cs"/>
                <a:sym typeface="Calibri"/>
              </a:defRPr>
            </a:pPr>
            <a:r>
              <a:t>Summary of GPD – 2015, J.Vitkala | Source: </a:t>
            </a:r>
            <a:r>
              <a:rPr u="sng">
                <a:solidFill>
                  <a:srgbClr val="0000FF"/>
                </a:solidFill>
                <a:uFill>
                  <a:solidFill>
                    <a:srgbClr val="0000FF"/>
                  </a:solidFill>
                </a:uFill>
                <a:hlinkClick r:id="rId2"/>
              </a:rPr>
              <a:t>www.gpd.fi</a:t>
            </a:r>
            <a:r>
              <a:t>  ©Bernard Savaëte BJS.Différences</a:t>
            </a:r>
          </a:p>
        </p:txBody>
      </p:sp>
      <p:pic>
        <p:nvPicPr>
          <p:cNvPr id="462" name="image9.png" descr="C:\Users\Admin\Desktop\Рисунок1.png"/>
          <p:cNvPicPr>
            <a:picLocks noChangeAspect="1"/>
          </p:cNvPicPr>
          <p:nvPr/>
        </p:nvPicPr>
        <p:blipFill>
          <a:blip r:embed="rId3">
            <a:extLst/>
          </a:blip>
          <a:stretch>
            <a:fillRect/>
          </a:stretch>
        </p:blipFill>
        <p:spPr>
          <a:xfrm>
            <a:off x="887780" y="1586142"/>
            <a:ext cx="8117740" cy="4502811"/>
          </a:xfrm>
          <a:prstGeom prst="rect">
            <a:avLst/>
          </a:prstGeom>
          <a:ln w="3175">
            <a:solidFill>
              <a:srgbClr val="000000"/>
            </a:solidFill>
          </a:ln>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 name="image10.png"/>
          <p:cNvPicPr>
            <a:picLocks noChangeAspect="1"/>
          </p:cNvPicPr>
          <p:nvPr/>
        </p:nvPicPr>
        <p:blipFill>
          <a:blip r:embed="rId2">
            <a:extLst/>
          </a:blip>
          <a:stretch>
            <a:fillRect/>
          </a:stretch>
        </p:blipFill>
        <p:spPr>
          <a:xfrm>
            <a:off x="932950" y="1345847"/>
            <a:ext cx="8027400" cy="4973877"/>
          </a:xfrm>
          <a:prstGeom prst="rect">
            <a:avLst/>
          </a:prstGeom>
          <a:ln w="25400">
            <a:solidFill>
              <a:srgbClr val="000000"/>
            </a:solidFill>
            <a:miter/>
          </a:ln>
        </p:spPr>
      </p:pic>
      <p:sp>
        <p:nvSpPr>
          <p:cNvPr id="465" name="Shape 465"/>
          <p:cNvSpPr/>
          <p:nvPr/>
        </p:nvSpPr>
        <p:spPr>
          <a:xfrm>
            <a:off x="1929529" y="6494459"/>
            <a:ext cx="6034242" cy="2138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1000">
                <a:latin typeface="+mj-lt"/>
                <a:ea typeface="+mj-ea"/>
                <a:cs typeface="+mj-cs"/>
                <a:sym typeface="Calibri"/>
              </a:defRPr>
            </a:pPr>
            <a:r>
              <a:t>Summary of GPD – 2015, J.Vitkala | Source: </a:t>
            </a:r>
            <a:r>
              <a:rPr u="sng">
                <a:solidFill>
                  <a:srgbClr val="0000FF"/>
                </a:solidFill>
                <a:uFill>
                  <a:solidFill>
                    <a:srgbClr val="0000FF"/>
                  </a:solidFill>
                </a:uFill>
                <a:hlinkClick r:id="rId3"/>
              </a:rPr>
              <a:t>www.gpd.fi</a:t>
            </a:r>
            <a:r>
              <a:t>  ©Bernard Savaëte BJS.Différences</a:t>
            </a:r>
          </a:p>
        </p:txBody>
      </p:sp>
      <p:sp>
        <p:nvSpPr>
          <p:cNvPr id="466" name="Shape 466"/>
          <p:cNvSpPr/>
          <p:nvPr/>
        </p:nvSpPr>
        <p:spPr>
          <a:xfrm>
            <a:off x="2904574" y="665360"/>
            <a:ext cx="7036401" cy="493055"/>
          </a:xfrm>
          <a:prstGeom prst="rect">
            <a:avLst/>
          </a:prstGeom>
          <a:solidFill>
            <a:srgbClr val="0667A7"/>
          </a:solidFill>
          <a:ln w="12700">
            <a:miter lim="400000"/>
          </a:ln>
        </p:spPr>
        <p:txBody>
          <a:bodyPr lIns="45718" tIns="45718" rIns="45718" bIns="45718" anchor="ctr"/>
          <a:lstStyle/>
          <a:p>
            <a:pPr>
              <a:defRPr>
                <a:latin typeface="+mj-lt"/>
                <a:ea typeface="+mj-ea"/>
                <a:cs typeface="+mj-cs"/>
                <a:sym typeface="Calibri"/>
              </a:defRPr>
            </a:pPr>
            <a:endParaRPr/>
          </a:p>
        </p:txBody>
      </p:sp>
      <p:sp>
        <p:nvSpPr>
          <p:cNvPr id="467" name="Shape 467"/>
          <p:cNvSpPr/>
          <p:nvPr/>
        </p:nvSpPr>
        <p:spPr>
          <a:xfrm>
            <a:off x="3164387" y="726464"/>
            <a:ext cx="6516769" cy="37083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defTabSz="914400">
              <a:defRPr b="1">
                <a:solidFill>
                  <a:srgbClr val="FFFFFF"/>
                </a:solidFill>
                <a:latin typeface="Verdana"/>
                <a:ea typeface="Verdana"/>
                <a:cs typeface="Verdana"/>
                <a:sym typeface="Verdana"/>
              </a:defRPr>
            </a:lvl1pPr>
          </a:lstStyle>
          <a:p>
            <a:r>
              <a:t>World map of float glass lines - status early 2013 </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9" name="image11.jpeg"/>
          <p:cNvPicPr>
            <a:picLocks noChangeAspect="1"/>
          </p:cNvPicPr>
          <p:nvPr/>
        </p:nvPicPr>
        <p:blipFill>
          <a:blip r:embed="rId2">
            <a:extLst/>
          </a:blip>
          <a:stretch>
            <a:fillRect/>
          </a:stretch>
        </p:blipFill>
        <p:spPr>
          <a:xfrm>
            <a:off x="927773" y="1110189"/>
            <a:ext cx="8037753" cy="4756199"/>
          </a:xfrm>
          <a:prstGeom prst="rect">
            <a:avLst/>
          </a:prstGeom>
          <a:ln w="3175">
            <a:solidFill>
              <a:srgbClr val="4F81BD"/>
            </a:solidFill>
          </a:ln>
        </p:spPr>
      </p:pic>
      <p:sp>
        <p:nvSpPr>
          <p:cNvPr id="470" name="Shape 470"/>
          <p:cNvSpPr/>
          <p:nvPr/>
        </p:nvSpPr>
        <p:spPr>
          <a:xfrm>
            <a:off x="926186" y="6165096"/>
            <a:ext cx="8040928" cy="2138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algn="ctr" defTabSz="914400">
              <a:defRPr sz="1000">
                <a:latin typeface="+mj-lt"/>
                <a:ea typeface="+mj-ea"/>
                <a:cs typeface="+mj-cs"/>
                <a:sym typeface="Calibri"/>
              </a:defRPr>
            </a:pPr>
            <a:r>
              <a:t>Summary of GPD – 2015, J.Vitkala | Source: </a:t>
            </a:r>
            <a:r>
              <a:rPr u="sng">
                <a:solidFill>
                  <a:srgbClr val="0000FF"/>
                </a:solidFill>
                <a:uFill>
                  <a:solidFill>
                    <a:srgbClr val="0000FF"/>
                  </a:solidFill>
                </a:uFill>
                <a:hlinkClick r:id="rId3"/>
              </a:rPr>
              <a:t>www.gpd.fi</a:t>
            </a:r>
            <a:r>
              <a:t>  ©Bernard Savaëte BJS.Différences</a:t>
            </a:r>
          </a:p>
        </p:txBody>
      </p:sp>
      <p:sp>
        <p:nvSpPr>
          <p:cNvPr id="471" name="Shape 471"/>
          <p:cNvSpPr/>
          <p:nvPr/>
        </p:nvSpPr>
        <p:spPr>
          <a:xfrm>
            <a:off x="404310" y="330878"/>
            <a:ext cx="9123630" cy="4805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lvl1pPr>
              <a:defRPr sz="2800">
                <a:solidFill>
                  <a:schemeClr val="accent1"/>
                </a:solidFill>
                <a:latin typeface="+mj-lt"/>
                <a:ea typeface="+mj-ea"/>
                <a:cs typeface="+mj-cs"/>
                <a:sym typeface="Calibri"/>
              </a:defRPr>
            </a:lvl1pPr>
          </a:lstStyle>
          <a:p>
            <a:r>
              <a:t>Evolution of number of float lines vs. time (up to 2012)</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3" name="Shape 473"/>
          <p:cNvSpPr/>
          <p:nvPr/>
        </p:nvSpPr>
        <p:spPr>
          <a:xfrm>
            <a:off x="1606434" y="6122218"/>
            <a:ext cx="6978310" cy="2900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lvl1pPr algn="ctr" defTabSz="914400">
              <a:defRPr sz="1400">
                <a:latin typeface="Verdana"/>
                <a:ea typeface="Verdana"/>
                <a:cs typeface="Verdana"/>
                <a:sym typeface="Verdana"/>
              </a:defRPr>
            </a:lvl1pPr>
          </a:lstStyle>
          <a:p>
            <a:r>
              <a:t>Selected 2013 &amp; 2014 facts (24/31). Boston Consulting Group (08/2013)</a:t>
            </a:r>
          </a:p>
        </p:txBody>
      </p:sp>
      <p:pic>
        <p:nvPicPr>
          <p:cNvPr id="474" name="image12.png" descr="C:\Users\Admin\Desktop\Рисунок8.png"/>
          <p:cNvPicPr>
            <a:picLocks noChangeAspect="1"/>
          </p:cNvPicPr>
          <p:nvPr/>
        </p:nvPicPr>
        <p:blipFill>
          <a:blip r:embed="rId2">
            <a:extLst/>
          </a:blip>
          <a:srcRect l="1845" t="13100" r="1895"/>
          <a:stretch>
            <a:fillRect/>
          </a:stretch>
        </p:blipFill>
        <p:spPr>
          <a:xfrm>
            <a:off x="567529" y="1215388"/>
            <a:ext cx="8758130" cy="4832425"/>
          </a:xfrm>
          <a:prstGeom prst="rect">
            <a:avLst/>
          </a:prstGeom>
          <a:ln w="3175">
            <a:solidFill>
              <a:srgbClr val="000000"/>
            </a:solidFill>
          </a:ln>
        </p:spPr>
      </p:pic>
      <p:sp>
        <p:nvSpPr>
          <p:cNvPr id="475" name="Shape 475"/>
          <p:cNvSpPr/>
          <p:nvPr/>
        </p:nvSpPr>
        <p:spPr>
          <a:xfrm>
            <a:off x="284073" y="253910"/>
            <a:ext cx="9325154" cy="8869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lvl1pPr algn="ctr">
              <a:defRPr sz="2800">
                <a:solidFill>
                  <a:schemeClr val="accent1"/>
                </a:solidFill>
                <a:latin typeface="+mj-lt"/>
                <a:ea typeface="+mj-ea"/>
                <a:cs typeface="+mj-cs"/>
                <a:sym typeface="Calibri"/>
              </a:defRPr>
            </a:lvl1pPr>
          </a:lstStyle>
          <a:p>
            <a:r>
              <a:t>The US as one of the developed world's lowest-cost manufacturers</a:t>
            </a:r>
          </a:p>
        </p:txBody>
      </p:sp>
      <p:sp>
        <p:nvSpPr>
          <p:cNvPr id="476" name="Shape 476"/>
          <p:cNvSpPr/>
          <p:nvPr/>
        </p:nvSpPr>
        <p:spPr>
          <a:xfrm>
            <a:off x="2082874" y="6457541"/>
            <a:ext cx="5727552" cy="2138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1000">
                <a:latin typeface="+mj-lt"/>
                <a:ea typeface="+mj-ea"/>
                <a:cs typeface="+mj-cs"/>
                <a:sym typeface="Calibri"/>
              </a:defRPr>
            </a:pPr>
            <a:r>
              <a:t>Summary of GPD – 2015, J.Vitkala | Source: </a:t>
            </a:r>
            <a:r>
              <a:rPr u="sng">
                <a:solidFill>
                  <a:srgbClr val="0000FF"/>
                </a:solidFill>
                <a:uFill>
                  <a:solidFill>
                    <a:srgbClr val="0000FF"/>
                  </a:solidFill>
                </a:uFill>
                <a:hlinkClick r:id="rId3"/>
              </a:rPr>
              <a:t>www.gpd.fi</a:t>
            </a:r>
            <a:r>
              <a:t>  ©Bernard Savaëte JS.Différences</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8" name="image13.png"/>
          <p:cNvPicPr>
            <a:picLocks noChangeAspect="1"/>
          </p:cNvPicPr>
          <p:nvPr/>
        </p:nvPicPr>
        <p:blipFill>
          <a:blip r:embed="rId2">
            <a:extLst/>
          </a:blip>
          <a:stretch>
            <a:fillRect/>
          </a:stretch>
        </p:blipFill>
        <p:spPr>
          <a:xfrm>
            <a:off x="-85403" y="252512"/>
            <a:ext cx="10064106" cy="6055522"/>
          </a:xfrm>
          <a:prstGeom prst="rect">
            <a:avLst/>
          </a:prstGeom>
          <a:ln w="12700">
            <a:miter lim="400000"/>
          </a:ln>
        </p:spPr>
      </p:pic>
      <p:sp>
        <p:nvSpPr>
          <p:cNvPr id="479" name="Shape 479"/>
          <p:cNvSpPr/>
          <p:nvPr/>
        </p:nvSpPr>
        <p:spPr>
          <a:xfrm>
            <a:off x="1562274" y="5754339"/>
            <a:ext cx="6768752" cy="567687"/>
          </a:xfrm>
          <a:prstGeom prst="rect">
            <a:avLst/>
          </a:prstGeom>
          <a:solidFill>
            <a:srgbClr val="FFFFFF"/>
          </a:solidFill>
          <a:ln w="31750">
            <a:solidFill>
              <a:schemeClr val="accent1"/>
            </a:solidFill>
          </a:ln>
          <a:extLst>
            <a:ext uri="{C572A759-6A51-4108-AA02-DFA0A04FC94B}">
              <ma14:wrappingTextBoxFlag xmlns="" xmlns:ma14="http://schemas.microsoft.com/office/mac/drawingml/2011/main" val="1"/>
            </a:ext>
          </a:extLst>
        </p:spPr>
        <p:txBody>
          <a:bodyPr lIns="45718" tIns="45718" rIns="45718" bIns="45718">
            <a:spAutoFit/>
          </a:bodyPr>
          <a:lstStyle/>
          <a:p>
            <a:pPr algn="ctr">
              <a:defRPr sz="1200" b="1">
                <a:latin typeface="Arial Narrow"/>
                <a:ea typeface="Arial Narrow"/>
                <a:cs typeface="Arial Narrow"/>
                <a:sym typeface="Arial Narrow"/>
              </a:defRPr>
            </a:pPr>
            <a:r>
              <a:t>From </a:t>
            </a:r>
            <a:r>
              <a:rPr u="sng">
                <a:solidFill>
                  <a:srgbClr val="0000FF"/>
                </a:solidFill>
                <a:uFill>
                  <a:solidFill>
                    <a:srgbClr val="0000FF"/>
                  </a:solidFill>
                </a:uFill>
                <a:hlinkClick r:id="rId3"/>
              </a:rPr>
              <a:t>http://www.bloomberg.com/news/articles/2015-04-29/china-is-set-to-lose-manufacturing-crown</a:t>
            </a:r>
          </a:p>
          <a:p>
            <a:pPr algn="ctr">
              <a:defRPr b="1">
                <a:latin typeface="Arial Narrow"/>
                <a:ea typeface="Arial Narrow"/>
                <a:cs typeface="Arial Narrow"/>
                <a:sym typeface="Arial Narrow"/>
              </a:defRPr>
            </a:pPr>
            <a:r>
              <a:t>29 April 2015</a:t>
            </a:r>
          </a:p>
        </p:txBody>
      </p:sp>
      <p:sp>
        <p:nvSpPr>
          <p:cNvPr id="480" name="Shape 480"/>
          <p:cNvSpPr/>
          <p:nvPr/>
        </p:nvSpPr>
        <p:spPr>
          <a:xfrm>
            <a:off x="2082874" y="6457541"/>
            <a:ext cx="5727552" cy="2138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1000">
                <a:latin typeface="+mj-lt"/>
                <a:ea typeface="+mj-ea"/>
                <a:cs typeface="+mj-cs"/>
                <a:sym typeface="Calibri"/>
              </a:defRPr>
            </a:pPr>
            <a:r>
              <a:t>Summary of GPD – 2015, J.Vitkala | Source: </a:t>
            </a:r>
            <a:r>
              <a:rPr u="sng">
                <a:solidFill>
                  <a:srgbClr val="0000FF"/>
                </a:solidFill>
                <a:uFill>
                  <a:solidFill>
                    <a:srgbClr val="0000FF"/>
                  </a:solidFill>
                </a:uFill>
                <a:hlinkClick r:id="rId4"/>
              </a:rPr>
              <a:t>www.gpd.fi</a:t>
            </a:r>
            <a:r>
              <a:t>  ©Bernard Savaëte JS.Différences</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2" name="image14.png"/>
          <p:cNvPicPr>
            <a:picLocks noChangeAspect="1"/>
          </p:cNvPicPr>
          <p:nvPr/>
        </p:nvPicPr>
        <p:blipFill>
          <a:blip r:embed="rId2">
            <a:extLst/>
          </a:blip>
          <a:srcRect r="1802"/>
          <a:stretch>
            <a:fillRect/>
          </a:stretch>
        </p:blipFill>
        <p:spPr>
          <a:xfrm>
            <a:off x="132534" y="416520"/>
            <a:ext cx="5967468" cy="6024846"/>
          </a:xfrm>
          <a:prstGeom prst="rect">
            <a:avLst/>
          </a:prstGeom>
          <a:ln w="12700">
            <a:miter lim="400000"/>
          </a:ln>
        </p:spPr>
      </p:pic>
      <p:sp>
        <p:nvSpPr>
          <p:cNvPr id="483" name="Shape 483"/>
          <p:cNvSpPr/>
          <p:nvPr/>
        </p:nvSpPr>
        <p:spPr>
          <a:xfrm>
            <a:off x="6079333" y="2769598"/>
            <a:ext cx="3957323" cy="13187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algn="ctr">
              <a:defRPr sz="2000" b="1">
                <a:solidFill>
                  <a:schemeClr val="accent1"/>
                </a:solidFill>
                <a:latin typeface="+mj-lt"/>
                <a:ea typeface="+mj-ea"/>
                <a:cs typeface="+mj-cs"/>
                <a:sym typeface="Calibri"/>
              </a:defRPr>
            </a:pPr>
            <a:r>
              <a:t>Electricity prices in Europe</a:t>
            </a:r>
          </a:p>
          <a:p>
            <a:pPr algn="ctr">
              <a:defRPr sz="2000" b="1">
                <a:solidFill>
                  <a:schemeClr val="accent1"/>
                </a:solidFill>
                <a:latin typeface="+mj-lt"/>
                <a:ea typeface="+mj-ea"/>
                <a:cs typeface="+mj-cs"/>
                <a:sym typeface="Calibri"/>
              </a:defRPr>
            </a:pPr>
            <a:r>
              <a:t>(Euros per Kwh)</a:t>
            </a:r>
          </a:p>
          <a:p>
            <a:pPr algn="ctr">
              <a:defRPr sz="2400" b="1">
                <a:solidFill>
                  <a:srgbClr val="FFFFFF"/>
                </a:solidFill>
                <a:latin typeface="Verdana"/>
                <a:ea typeface="Verdana"/>
                <a:cs typeface="Verdana"/>
                <a:sym typeface="Verdana"/>
              </a:defRPr>
            </a:pPr>
            <a:endParaRPr/>
          </a:p>
          <a:p>
            <a:pPr algn="ctr">
              <a:defRPr sz="2000" b="1">
                <a:solidFill>
                  <a:schemeClr val="accent1"/>
                </a:solidFill>
                <a:latin typeface="+mj-lt"/>
                <a:ea typeface="+mj-ea"/>
                <a:cs typeface="+mj-cs"/>
                <a:sym typeface="Calibri"/>
              </a:defRPr>
            </a:pPr>
            <a:r>
              <a:t>Source : </a:t>
            </a:r>
            <a:r>
              <a:rPr u="sng">
                <a:solidFill>
                  <a:srgbClr val="0000FF"/>
                </a:solidFill>
                <a:uFill>
                  <a:solidFill>
                    <a:srgbClr val="0000FF"/>
                  </a:solidFill>
                </a:uFill>
                <a:hlinkClick r:id="rId3"/>
              </a:rPr>
              <a:t>Eurostat</a:t>
            </a:r>
          </a:p>
        </p:txBody>
      </p:sp>
      <p:sp>
        <p:nvSpPr>
          <p:cNvPr id="484" name="Shape 484"/>
          <p:cNvSpPr/>
          <p:nvPr/>
        </p:nvSpPr>
        <p:spPr>
          <a:xfrm>
            <a:off x="127074" y="6546442"/>
            <a:ext cx="5727552" cy="2138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1000">
                <a:latin typeface="+mj-lt"/>
                <a:ea typeface="+mj-ea"/>
                <a:cs typeface="+mj-cs"/>
                <a:sym typeface="Calibri"/>
              </a:defRPr>
            </a:pPr>
            <a:r>
              <a:t>Summary of GPD – 2015, J.Vitkala | Source: </a:t>
            </a:r>
            <a:r>
              <a:rPr u="sng">
                <a:solidFill>
                  <a:srgbClr val="0000FF"/>
                </a:solidFill>
                <a:uFill>
                  <a:solidFill>
                    <a:srgbClr val="0000FF"/>
                  </a:solidFill>
                </a:uFill>
                <a:hlinkClick r:id="rId4"/>
              </a:rPr>
              <a:t>www.gpd.fi</a:t>
            </a:r>
            <a:r>
              <a:t>  ©Bernard Savaëte JS.Différences</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 name="image15.png"/>
          <p:cNvPicPr>
            <a:picLocks noChangeAspect="1"/>
          </p:cNvPicPr>
          <p:nvPr/>
        </p:nvPicPr>
        <p:blipFill>
          <a:blip r:embed="rId2">
            <a:extLst/>
          </a:blip>
          <a:stretch>
            <a:fillRect/>
          </a:stretch>
        </p:blipFill>
        <p:spPr>
          <a:xfrm>
            <a:off x="901824" y="1250697"/>
            <a:ext cx="8089652" cy="5121519"/>
          </a:xfrm>
          <a:prstGeom prst="rect">
            <a:avLst/>
          </a:prstGeom>
          <a:ln w="3175">
            <a:solidFill>
              <a:srgbClr val="000000"/>
            </a:solidFill>
          </a:ln>
        </p:spPr>
      </p:pic>
      <p:pic>
        <p:nvPicPr>
          <p:cNvPr id="487" name="image16.jpeg"/>
          <p:cNvPicPr>
            <a:picLocks noChangeAspect="1"/>
          </p:cNvPicPr>
          <p:nvPr/>
        </p:nvPicPr>
        <p:blipFill>
          <a:blip r:embed="rId3">
            <a:extLst/>
          </a:blip>
          <a:stretch>
            <a:fillRect/>
          </a:stretch>
        </p:blipFill>
        <p:spPr>
          <a:xfrm>
            <a:off x="1966641" y="3073805"/>
            <a:ext cx="2337263" cy="408096"/>
          </a:xfrm>
          <a:prstGeom prst="rect">
            <a:avLst/>
          </a:prstGeom>
          <a:ln w="12700">
            <a:miter lim="400000"/>
          </a:ln>
        </p:spPr>
      </p:pic>
      <p:sp>
        <p:nvSpPr>
          <p:cNvPr id="488" name="Shape 488"/>
          <p:cNvSpPr/>
          <p:nvPr/>
        </p:nvSpPr>
        <p:spPr>
          <a:xfrm>
            <a:off x="220267" y="184171"/>
            <a:ext cx="9452766" cy="8869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lvl1pPr>
              <a:defRPr sz="2800">
                <a:solidFill>
                  <a:schemeClr val="accent1"/>
                </a:solidFill>
                <a:latin typeface="+mj-lt"/>
                <a:ea typeface="+mj-ea"/>
                <a:cs typeface="+mj-cs"/>
                <a:sym typeface="Calibri"/>
              </a:defRPr>
            </a:lvl1pPr>
          </a:lstStyle>
          <a:p>
            <a:r>
              <a:t>Selling prices of clear glass in USA &amp; Europe (1981-2015) vs. consumer prices &amp; construction index prices</a:t>
            </a:r>
          </a:p>
        </p:txBody>
      </p:sp>
      <p:sp>
        <p:nvSpPr>
          <p:cNvPr id="489" name="Shape 489"/>
          <p:cNvSpPr/>
          <p:nvPr/>
        </p:nvSpPr>
        <p:spPr>
          <a:xfrm>
            <a:off x="2082874" y="6457541"/>
            <a:ext cx="5727552" cy="2138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1000">
                <a:latin typeface="+mj-lt"/>
                <a:ea typeface="+mj-ea"/>
                <a:cs typeface="+mj-cs"/>
                <a:sym typeface="Calibri"/>
              </a:defRPr>
            </a:pPr>
            <a:r>
              <a:t>Summary of GPD – 2015, J.Vitkala | Source: </a:t>
            </a:r>
            <a:r>
              <a:rPr u="sng">
                <a:solidFill>
                  <a:srgbClr val="0000FF"/>
                </a:solidFill>
                <a:uFill>
                  <a:solidFill>
                    <a:srgbClr val="0000FF"/>
                  </a:solidFill>
                </a:uFill>
                <a:hlinkClick r:id="rId4"/>
              </a:rPr>
              <a:t>www.gpd.fi</a:t>
            </a:r>
            <a:r>
              <a:t>  ©Bernard Savaëte JS.Différences</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 name="image17.png"/>
          <p:cNvPicPr>
            <a:picLocks noChangeAspect="1"/>
          </p:cNvPicPr>
          <p:nvPr/>
        </p:nvPicPr>
        <p:blipFill>
          <a:blip r:embed="rId2">
            <a:extLst/>
          </a:blip>
          <a:stretch>
            <a:fillRect/>
          </a:stretch>
        </p:blipFill>
        <p:spPr>
          <a:xfrm>
            <a:off x="655138" y="945965"/>
            <a:ext cx="8583023" cy="5271099"/>
          </a:xfrm>
          <a:prstGeom prst="rect">
            <a:avLst/>
          </a:prstGeom>
          <a:ln w="3175">
            <a:solidFill>
              <a:srgbClr val="000000"/>
            </a:solidFill>
          </a:ln>
        </p:spPr>
      </p:pic>
      <p:sp>
        <p:nvSpPr>
          <p:cNvPr id="492" name="Shape 492"/>
          <p:cNvSpPr/>
          <p:nvPr/>
        </p:nvSpPr>
        <p:spPr>
          <a:xfrm>
            <a:off x="425274" y="318472"/>
            <a:ext cx="9042752" cy="4805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lvl1pPr algn="ctr">
              <a:defRPr sz="2800">
                <a:solidFill>
                  <a:schemeClr val="accent1"/>
                </a:solidFill>
                <a:latin typeface="+mj-lt"/>
                <a:ea typeface="+mj-ea"/>
                <a:cs typeface="+mj-cs"/>
                <a:sym typeface="Calibri"/>
              </a:defRPr>
            </a:lvl1pPr>
          </a:lstStyle>
          <a:p>
            <a:r>
              <a:t>Selling prices of clear glass in Europe (1960-2015)</a:t>
            </a:r>
          </a:p>
        </p:txBody>
      </p:sp>
      <p:sp>
        <p:nvSpPr>
          <p:cNvPr id="493" name="Shape 493"/>
          <p:cNvSpPr/>
          <p:nvPr/>
        </p:nvSpPr>
        <p:spPr>
          <a:xfrm>
            <a:off x="2082874" y="6457541"/>
            <a:ext cx="5727552" cy="2138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1000">
                <a:latin typeface="+mj-lt"/>
                <a:ea typeface="+mj-ea"/>
                <a:cs typeface="+mj-cs"/>
                <a:sym typeface="Calibri"/>
              </a:defRPr>
            </a:pPr>
            <a:r>
              <a:t>Summary of GPD – 2015, J.Vitkala | Source: </a:t>
            </a:r>
            <a:r>
              <a:rPr u="sng">
                <a:solidFill>
                  <a:srgbClr val="0000FF"/>
                </a:solidFill>
                <a:uFill>
                  <a:solidFill>
                    <a:srgbClr val="0000FF"/>
                  </a:solidFill>
                </a:uFill>
                <a:hlinkClick r:id="rId3"/>
              </a:rPr>
              <a:t>www.gpd.fi</a:t>
            </a:r>
            <a:r>
              <a:t>  ©Bernard Savaëte JS.Différences</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p:cNvSpPr>
          <p:nvPr>
            <p:ph type="title"/>
          </p:nvPr>
        </p:nvSpPr>
        <p:spPr>
          <a:xfrm>
            <a:off x="363702" y="1386797"/>
            <a:ext cx="9135899" cy="739185"/>
          </a:xfrm>
          <a:prstGeom prst="rect">
            <a:avLst/>
          </a:prstGeom>
        </p:spPr>
        <p:txBody>
          <a:bodyPr/>
          <a:lstStyle>
            <a:lvl1pPr algn="ctr"/>
          </a:lstStyle>
          <a:p>
            <a:endParaRPr dirty="0"/>
          </a:p>
        </p:txBody>
      </p:sp>
      <p:sp>
        <p:nvSpPr>
          <p:cNvPr id="425" name="Shape 425"/>
          <p:cNvSpPr>
            <a:spLocks noGrp="1"/>
          </p:cNvSpPr>
          <p:nvPr>
            <p:ph type="body" idx="1"/>
          </p:nvPr>
        </p:nvSpPr>
        <p:spPr>
          <a:xfrm>
            <a:off x="367945" y="2104237"/>
            <a:ext cx="9109831" cy="4053542"/>
          </a:xfrm>
          <a:prstGeom prst="rect">
            <a:avLst/>
          </a:prstGeom>
        </p:spPr>
        <p:txBody>
          <a:bodyPr>
            <a:normAutofit/>
          </a:bodyPr>
          <a:lstStyle/>
          <a:p>
            <a:pPr marL="0" indent="0" algn="ctr" defTabSz="859536">
              <a:lnSpc>
                <a:spcPct val="90000"/>
              </a:lnSpc>
              <a:spcBef>
                <a:spcPts val="600"/>
              </a:spcBef>
              <a:buSzTx/>
              <a:buNone/>
              <a:defRPr sz="2068">
                <a:latin typeface="+mj-lt"/>
                <a:ea typeface="+mj-ea"/>
                <a:cs typeface="+mj-cs"/>
                <a:sym typeface="Calibri"/>
              </a:defRPr>
            </a:pPr>
            <a:r>
              <a:rPr sz="4800" dirty="0">
                <a:solidFill>
                  <a:schemeClr val="accent2">
                    <a:lumMod val="60000"/>
                    <a:lumOff val="40000"/>
                  </a:schemeClr>
                </a:solidFill>
              </a:rPr>
              <a:t>GPD 2015 Summary Presentation is compiled from over 140 presentations</a:t>
            </a:r>
            <a:endParaRPr lang="fi-FI" sz="4800" dirty="0">
              <a:solidFill>
                <a:schemeClr val="accent2">
                  <a:lumMod val="60000"/>
                  <a:lumOff val="40000"/>
                </a:schemeClr>
              </a:solidFill>
            </a:endParaRPr>
          </a:p>
          <a:p>
            <a:pPr marL="0" indent="0" algn="ctr" defTabSz="859536">
              <a:lnSpc>
                <a:spcPct val="90000"/>
              </a:lnSpc>
              <a:spcBef>
                <a:spcPts val="600"/>
              </a:spcBef>
              <a:buSzTx/>
              <a:buNone/>
              <a:defRPr sz="2068">
                <a:latin typeface="+mj-lt"/>
                <a:ea typeface="+mj-ea"/>
                <a:cs typeface="+mj-cs"/>
                <a:sym typeface="Calibri"/>
              </a:defRPr>
            </a:pPr>
            <a:r>
              <a:rPr sz="4800" dirty="0">
                <a:solidFill>
                  <a:schemeClr val="accent2">
                    <a:lumMod val="60000"/>
                    <a:lumOff val="40000"/>
                  </a:schemeClr>
                </a:solidFill>
              </a:rPr>
              <a:t> and from over 8000 slides. </a:t>
            </a:r>
            <a:r>
              <a:rPr sz="4800" dirty="0"/>
              <a:t> </a:t>
            </a:r>
          </a:p>
          <a:p>
            <a:pPr marL="0" indent="0" defTabSz="859536">
              <a:lnSpc>
                <a:spcPct val="90000"/>
              </a:lnSpc>
              <a:spcBef>
                <a:spcPts val="600"/>
              </a:spcBef>
              <a:buSzTx/>
              <a:buNone/>
              <a:defRPr sz="1598">
                <a:latin typeface="+mj-lt"/>
                <a:ea typeface="+mj-ea"/>
                <a:cs typeface="+mj-cs"/>
                <a:sym typeface="Calibri"/>
              </a:defRPr>
            </a:pPr>
            <a:endParaRPr sz="2538" dirty="0"/>
          </a:p>
          <a:p>
            <a:pPr marL="0" indent="0" defTabSz="859536">
              <a:lnSpc>
                <a:spcPct val="90000"/>
              </a:lnSpc>
              <a:spcBef>
                <a:spcPts val="600"/>
              </a:spcBef>
              <a:buSzTx/>
              <a:buNone/>
              <a:defRPr sz="1316">
                <a:latin typeface="+mj-lt"/>
                <a:ea typeface="+mj-ea"/>
                <a:cs typeface="+mj-cs"/>
                <a:sym typeface="Calibri"/>
              </a:defRPr>
            </a:pPr>
            <a:endParaRPr sz="1222" dirty="0"/>
          </a:p>
        </p:txBody>
      </p:sp>
    </p:spTree>
    <p:extLst>
      <p:ext uri="{BB962C8B-B14F-4D97-AF65-F5344CB8AC3E}">
        <p14:creationId xmlns:p14="http://schemas.microsoft.com/office/powerpoint/2010/main" val="2440410739"/>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5" name="image18.png"/>
          <p:cNvPicPr>
            <a:picLocks noChangeAspect="1"/>
          </p:cNvPicPr>
          <p:nvPr/>
        </p:nvPicPr>
        <p:blipFill>
          <a:blip r:embed="rId2">
            <a:extLst/>
          </a:blip>
          <a:srcRect l="961" t="1166" r="368" b="6379"/>
          <a:stretch>
            <a:fillRect/>
          </a:stretch>
        </p:blipFill>
        <p:spPr>
          <a:xfrm>
            <a:off x="629640" y="824077"/>
            <a:ext cx="8633865" cy="4973290"/>
          </a:xfrm>
          <a:prstGeom prst="rect">
            <a:avLst/>
          </a:prstGeom>
          <a:ln w="3175">
            <a:solidFill>
              <a:srgbClr val="000000"/>
            </a:solidFill>
          </a:ln>
        </p:spPr>
      </p:pic>
      <p:sp>
        <p:nvSpPr>
          <p:cNvPr id="496" name="Shape 496"/>
          <p:cNvSpPr/>
          <p:nvPr/>
        </p:nvSpPr>
        <p:spPr>
          <a:xfrm>
            <a:off x="1419521" y="5983173"/>
            <a:ext cx="7054258" cy="2900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lvl1pPr algn="ctr" defTabSz="914400">
              <a:defRPr sz="1400">
                <a:latin typeface="Verdana"/>
                <a:ea typeface="Verdana"/>
                <a:cs typeface="Verdana"/>
                <a:sym typeface="Verdana"/>
              </a:defRPr>
            </a:lvl1pPr>
          </a:lstStyle>
          <a:p>
            <a:r>
              <a:t>Selected 2013 &amp; 2014 facts (23/31). </a:t>
            </a:r>
          </a:p>
        </p:txBody>
      </p:sp>
      <p:sp>
        <p:nvSpPr>
          <p:cNvPr id="497" name="Shape 497"/>
          <p:cNvSpPr/>
          <p:nvPr/>
        </p:nvSpPr>
        <p:spPr>
          <a:xfrm>
            <a:off x="3283553" y="157620"/>
            <a:ext cx="3326192" cy="480599"/>
          </a:xfrm>
          <a:prstGeom prst="rect">
            <a:avLst/>
          </a:prstGeom>
          <a:ln w="12700">
            <a:miter lim="400000"/>
          </a:ln>
          <a:extLst>
            <a:ext uri="{C572A759-6A51-4108-AA02-DFA0A04FC94B}">
              <ma14:wrappingTextBoxFlag xmlns="" xmlns:ma14="http://schemas.microsoft.com/office/mac/drawingml/2011/main" val="1"/>
            </a:ext>
          </a:extLst>
        </p:spPr>
        <p:txBody>
          <a:bodyPr wrap="none" lIns="37099" tIns="37099" rIns="37099" bIns="37099">
            <a:spAutoFit/>
          </a:bodyPr>
          <a:lstStyle>
            <a:lvl1pPr>
              <a:defRPr sz="2800">
                <a:solidFill>
                  <a:schemeClr val="accent1"/>
                </a:solidFill>
                <a:latin typeface="+mj-lt"/>
                <a:ea typeface="+mj-ea"/>
                <a:cs typeface="+mj-cs"/>
                <a:sym typeface="Calibri"/>
              </a:defRPr>
            </a:lvl1pPr>
          </a:lstStyle>
          <a:p>
            <a:r>
              <a:t>World solar capacity</a:t>
            </a:r>
          </a:p>
        </p:txBody>
      </p:sp>
      <p:sp>
        <p:nvSpPr>
          <p:cNvPr id="498" name="Shape 498"/>
          <p:cNvSpPr/>
          <p:nvPr/>
        </p:nvSpPr>
        <p:spPr>
          <a:xfrm>
            <a:off x="2082874" y="6457541"/>
            <a:ext cx="5727552" cy="2138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1000">
                <a:latin typeface="+mj-lt"/>
                <a:ea typeface="+mj-ea"/>
                <a:cs typeface="+mj-cs"/>
                <a:sym typeface="Calibri"/>
              </a:defRPr>
            </a:pPr>
            <a:r>
              <a:t>Summary of GPD – 2015, J.Vitkala | Source: </a:t>
            </a:r>
            <a:r>
              <a:rPr u="sng">
                <a:solidFill>
                  <a:srgbClr val="0000FF"/>
                </a:solidFill>
                <a:uFill>
                  <a:solidFill>
                    <a:srgbClr val="0000FF"/>
                  </a:solidFill>
                </a:uFill>
                <a:hlinkClick r:id="rId3"/>
              </a:rPr>
              <a:t>www.gpd.fi</a:t>
            </a:r>
            <a:r>
              <a:t>  ©Bernard Savaëte JS.Différences</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0" name="image19.png" descr="C:\Users\Admin\Desktop\Рисунок10.png"/>
          <p:cNvPicPr>
            <a:picLocks noChangeAspect="1"/>
          </p:cNvPicPr>
          <p:nvPr/>
        </p:nvPicPr>
        <p:blipFill>
          <a:blip r:embed="rId2">
            <a:extLst/>
          </a:blip>
          <a:stretch>
            <a:fillRect/>
          </a:stretch>
        </p:blipFill>
        <p:spPr>
          <a:xfrm>
            <a:off x="345551" y="1280236"/>
            <a:ext cx="9236016" cy="4837915"/>
          </a:xfrm>
          <a:prstGeom prst="rect">
            <a:avLst/>
          </a:prstGeom>
          <a:ln w="12700">
            <a:miter lim="400000"/>
          </a:ln>
        </p:spPr>
      </p:pic>
      <p:grpSp>
        <p:nvGrpSpPr>
          <p:cNvPr id="503" name="Group 503"/>
          <p:cNvGrpSpPr/>
          <p:nvPr/>
        </p:nvGrpSpPr>
        <p:grpSpPr>
          <a:xfrm>
            <a:off x="480874" y="5444810"/>
            <a:ext cx="2317713" cy="521961"/>
            <a:chOff x="-1" y="-1"/>
            <a:chExt cx="2317711" cy="521960"/>
          </a:xfrm>
        </p:grpSpPr>
        <p:sp>
          <p:nvSpPr>
            <p:cNvPr id="501" name="Shape 501"/>
            <p:cNvSpPr/>
            <p:nvPr/>
          </p:nvSpPr>
          <p:spPr>
            <a:xfrm>
              <a:off x="-2" y="-2"/>
              <a:ext cx="2317713" cy="521961"/>
            </a:xfrm>
            <a:prstGeom prst="rect">
              <a:avLst/>
            </a:prstGeom>
            <a:solidFill>
              <a:srgbClr val="FFFFFF"/>
            </a:solidFill>
            <a:ln w="3175" cap="flat">
              <a:solidFill>
                <a:srgbClr val="000000"/>
              </a:solidFill>
              <a:prstDash val="solid"/>
              <a:miter lim="800000"/>
            </a:ln>
            <a:effectLst/>
          </p:spPr>
          <p:txBody>
            <a:bodyPr wrap="square" lIns="45718" tIns="45718" rIns="45718" bIns="45718" numCol="1" anchor="ctr">
              <a:noAutofit/>
            </a:bodyPr>
            <a:lstStyle/>
            <a:p>
              <a:pPr algn="ctr" defTabSz="914400">
                <a:defRPr>
                  <a:latin typeface="+mj-lt"/>
                  <a:ea typeface="+mj-ea"/>
                  <a:cs typeface="+mj-cs"/>
                  <a:sym typeface="Calibri"/>
                </a:defRPr>
              </a:pPr>
              <a:endParaRPr/>
            </a:p>
          </p:txBody>
        </p:sp>
        <p:sp>
          <p:nvSpPr>
            <p:cNvPr id="502" name="Shape 502"/>
            <p:cNvSpPr/>
            <p:nvPr/>
          </p:nvSpPr>
          <p:spPr>
            <a:xfrm>
              <a:off x="329803" y="112901"/>
              <a:ext cx="1658103" cy="2961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7099" tIns="37099" rIns="37099" bIns="37099" numCol="1" anchor="ctr">
              <a:spAutoFit/>
            </a:bodyPr>
            <a:lstStyle>
              <a:lvl1pPr algn="ctr" defTabSz="914400">
                <a:defRPr sz="1600" b="1">
                  <a:latin typeface="Arial"/>
                  <a:ea typeface="Arial"/>
                  <a:cs typeface="Arial"/>
                  <a:sym typeface="Arial"/>
                </a:defRPr>
              </a:lvl1pPr>
            </a:lstStyle>
            <a:p>
              <a:r>
                <a:t>2.0 mm Glass</a:t>
              </a:r>
            </a:p>
          </p:txBody>
        </p:sp>
      </p:grpSp>
      <p:sp>
        <p:nvSpPr>
          <p:cNvPr id="504" name="Shape 504"/>
          <p:cNvSpPr/>
          <p:nvPr/>
        </p:nvSpPr>
        <p:spPr>
          <a:xfrm>
            <a:off x="2979782" y="435190"/>
            <a:ext cx="3933734" cy="480599"/>
          </a:xfrm>
          <a:prstGeom prst="rect">
            <a:avLst/>
          </a:prstGeom>
          <a:ln w="12700">
            <a:miter lim="400000"/>
          </a:ln>
          <a:extLst>
            <a:ext uri="{C572A759-6A51-4108-AA02-DFA0A04FC94B}">
              <ma14:wrappingTextBoxFlag xmlns="" xmlns:ma14="http://schemas.microsoft.com/office/mac/drawingml/2011/main" val="1"/>
            </a:ext>
          </a:extLst>
        </p:spPr>
        <p:txBody>
          <a:bodyPr wrap="none" lIns="37099" tIns="37099" rIns="37099" bIns="37099">
            <a:spAutoFit/>
          </a:bodyPr>
          <a:lstStyle>
            <a:lvl1pPr>
              <a:defRPr sz="2800">
                <a:solidFill>
                  <a:schemeClr val="accent1"/>
                </a:solidFill>
                <a:latin typeface="+mj-lt"/>
                <a:ea typeface="+mj-ea"/>
                <a:cs typeface="+mj-cs"/>
                <a:sym typeface="Calibri"/>
              </a:defRPr>
            </a:lvl1pPr>
          </a:lstStyle>
          <a:p>
            <a:r>
              <a:t>Potential weight savings</a:t>
            </a:r>
          </a:p>
        </p:txBody>
      </p:sp>
      <p:sp>
        <p:nvSpPr>
          <p:cNvPr id="505" name="Shape 505"/>
          <p:cNvSpPr/>
          <p:nvPr/>
        </p:nvSpPr>
        <p:spPr>
          <a:xfrm>
            <a:off x="680163" y="6482596"/>
            <a:ext cx="8532974" cy="2138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algn="ctr" defTabSz="914400">
              <a:defRPr sz="1000">
                <a:latin typeface="+mj-lt"/>
                <a:ea typeface="+mj-ea"/>
                <a:cs typeface="+mj-cs"/>
                <a:sym typeface="Calibri"/>
              </a:defRPr>
            </a:pPr>
            <a:r>
              <a:t>Summary of GPD – 2015, J.Vitkala | Source: </a:t>
            </a:r>
            <a:r>
              <a:rPr u="sng">
                <a:solidFill>
                  <a:srgbClr val="0000FF"/>
                </a:solidFill>
                <a:uFill>
                  <a:solidFill>
                    <a:srgbClr val="0000FF"/>
                  </a:solidFill>
                </a:uFill>
                <a:hlinkClick r:id="rId3"/>
              </a:rPr>
              <a:t>www.gpd.fi</a:t>
            </a:r>
            <a:r>
              <a:t> ©Chuck Butler Kuraray America, Inc</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7" name="image20.png"/>
          <p:cNvPicPr>
            <a:picLocks noChangeAspect="1"/>
          </p:cNvPicPr>
          <p:nvPr/>
        </p:nvPicPr>
        <p:blipFill>
          <a:blip r:embed="rId2">
            <a:extLst/>
          </a:blip>
          <a:srcRect l="6866" r="4542"/>
          <a:stretch>
            <a:fillRect/>
          </a:stretch>
        </p:blipFill>
        <p:spPr>
          <a:xfrm>
            <a:off x="-11362" y="1529703"/>
            <a:ext cx="4806168" cy="4251240"/>
          </a:xfrm>
          <a:prstGeom prst="rect">
            <a:avLst/>
          </a:prstGeom>
          <a:ln w="12700">
            <a:miter lim="400000"/>
          </a:ln>
        </p:spPr>
      </p:pic>
      <p:sp>
        <p:nvSpPr>
          <p:cNvPr id="508" name="Shape 508"/>
          <p:cNvSpPr>
            <a:spLocks noGrp="1"/>
          </p:cNvSpPr>
          <p:nvPr>
            <p:ph type="body" sz="quarter" idx="1"/>
          </p:nvPr>
        </p:nvSpPr>
        <p:spPr>
          <a:xfrm>
            <a:off x="4362463" y="3294426"/>
            <a:ext cx="5085121" cy="2345797"/>
          </a:xfrm>
          <a:prstGeom prst="rect">
            <a:avLst/>
          </a:prstGeom>
        </p:spPr>
        <p:txBody>
          <a:bodyPr/>
          <a:lstStyle/>
          <a:p>
            <a:pPr marL="0" indent="0" algn="ctr" defTabSz="868680">
              <a:spcBef>
                <a:spcPts val="900"/>
              </a:spcBef>
              <a:buSzTx/>
              <a:buNone/>
              <a:defRPr sz="1700" b="1">
                <a:latin typeface="Verdana"/>
                <a:ea typeface="Verdana"/>
                <a:cs typeface="Verdana"/>
                <a:sym typeface="Verdana"/>
              </a:defRPr>
            </a:pPr>
            <a:r>
              <a:t>Tieto Corporation defines IoT following way:</a:t>
            </a:r>
          </a:p>
          <a:p>
            <a:pPr marL="0" indent="0" defTabSz="868680">
              <a:spcBef>
                <a:spcPts val="900"/>
              </a:spcBef>
              <a:buSzTx/>
              <a:buNone/>
              <a:defRPr sz="1700">
                <a:latin typeface="Verdana"/>
                <a:ea typeface="Verdana"/>
                <a:cs typeface="Verdana"/>
                <a:sym typeface="Verdana"/>
              </a:defRPr>
            </a:pPr>
            <a:endParaRPr/>
          </a:p>
          <a:p>
            <a:pPr marL="0" indent="0" defTabSz="868680">
              <a:spcBef>
                <a:spcPts val="900"/>
              </a:spcBef>
              <a:buSzTx/>
              <a:buNone/>
              <a:defRPr sz="1700">
                <a:latin typeface="Verdana"/>
                <a:ea typeface="Verdana"/>
                <a:cs typeface="Verdana"/>
                <a:sym typeface="Verdana"/>
              </a:defRPr>
            </a:pPr>
            <a:r>
              <a:t>Internet of Things will put customer demand, production and supplier data in context at a rate that is faster and more accessible. This in turn will lead to lower costs, increased efficiency and faster response times.</a:t>
            </a:r>
          </a:p>
        </p:txBody>
      </p:sp>
      <p:sp>
        <p:nvSpPr>
          <p:cNvPr id="509" name="Shape 509"/>
          <p:cNvSpPr/>
          <p:nvPr/>
        </p:nvSpPr>
        <p:spPr>
          <a:xfrm>
            <a:off x="1078910" y="6444496"/>
            <a:ext cx="7735480" cy="2138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algn="ctr" defTabSz="914400">
              <a:defRPr sz="1000">
                <a:latin typeface="+mj-lt"/>
                <a:ea typeface="+mj-ea"/>
                <a:cs typeface="+mj-cs"/>
                <a:sym typeface="Calibri"/>
              </a:defRPr>
            </a:pPr>
            <a:r>
              <a:t>Summary of GPD – 2015, J.Vitkala | Source: </a:t>
            </a:r>
            <a:r>
              <a:rPr u="sng">
                <a:solidFill>
                  <a:srgbClr val="0000FF"/>
                </a:solidFill>
                <a:uFill>
                  <a:solidFill>
                    <a:srgbClr val="0000FF"/>
                  </a:solidFill>
                </a:uFill>
                <a:hlinkClick r:id="rId3"/>
              </a:rPr>
              <a:t>www.gpd.fi</a:t>
            </a:r>
            <a:r>
              <a:t>  ©Kimmo Kuusela Glaston</a:t>
            </a:r>
          </a:p>
        </p:txBody>
      </p:sp>
      <p:sp>
        <p:nvSpPr>
          <p:cNvPr id="510" name="Shape 510"/>
          <p:cNvSpPr/>
          <p:nvPr/>
        </p:nvSpPr>
        <p:spPr>
          <a:xfrm>
            <a:off x="680163" y="385633"/>
            <a:ext cx="8532974" cy="4805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nchor="b">
            <a:normAutofit/>
          </a:bodyPr>
          <a:lstStyle>
            <a:lvl1pPr algn="ctr">
              <a:lnSpc>
                <a:spcPct val="90000"/>
              </a:lnSpc>
              <a:defRPr sz="2800">
                <a:solidFill>
                  <a:schemeClr val="accent1"/>
                </a:solidFill>
                <a:latin typeface="+mj-lt"/>
                <a:ea typeface="+mj-ea"/>
                <a:cs typeface="+mj-cs"/>
                <a:sym typeface="Calibri"/>
              </a:defRPr>
            </a:lvl1pPr>
          </a:lstStyle>
          <a:p>
            <a:r>
              <a:t>Internet of Things – What is it?</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hape 512"/>
          <p:cNvSpPr>
            <a:spLocks noGrp="1"/>
          </p:cNvSpPr>
          <p:nvPr>
            <p:ph type="body" sz="half" idx="1"/>
          </p:nvPr>
        </p:nvSpPr>
        <p:spPr>
          <a:xfrm>
            <a:off x="4105797" y="2056245"/>
            <a:ext cx="5439224" cy="3426842"/>
          </a:xfrm>
          <a:prstGeom prst="rect">
            <a:avLst/>
          </a:prstGeom>
        </p:spPr>
        <p:txBody>
          <a:bodyPr/>
          <a:lstStyle/>
          <a:p>
            <a:pPr marL="0" indent="0" algn="ctr" defTabSz="841247">
              <a:spcBef>
                <a:spcPts val="900"/>
              </a:spcBef>
              <a:buSzTx/>
              <a:buNone/>
              <a:defRPr sz="1600" b="1">
                <a:latin typeface="Verdana"/>
                <a:ea typeface="Verdana"/>
                <a:cs typeface="Verdana"/>
                <a:sym typeface="Verdana"/>
              </a:defRPr>
            </a:pPr>
            <a:r>
              <a:t>In the next generation glass processing factory:</a:t>
            </a:r>
          </a:p>
          <a:p>
            <a:pPr marL="0" indent="0" defTabSz="841247">
              <a:spcBef>
                <a:spcPts val="900"/>
              </a:spcBef>
              <a:buSzTx/>
              <a:buNone/>
              <a:defRPr sz="1600">
                <a:latin typeface="Verdana"/>
                <a:ea typeface="Verdana"/>
                <a:cs typeface="Verdana"/>
                <a:sym typeface="Verdana"/>
              </a:defRPr>
            </a:pPr>
            <a:endParaRPr/>
          </a:p>
          <a:p>
            <a:pPr marL="210311" indent="-210311" defTabSz="841247">
              <a:spcBef>
                <a:spcPts val="900"/>
              </a:spcBef>
              <a:defRPr sz="1600">
                <a:latin typeface="Verdana"/>
                <a:ea typeface="Verdana"/>
                <a:cs typeface="Verdana"/>
                <a:sym typeface="Verdana"/>
              </a:defRPr>
            </a:pPr>
            <a:r>
              <a:t>All machines from cutting all the way to final shipment are connected together</a:t>
            </a:r>
            <a:r>
              <a:rPr b="1"/>
              <a:t> (Also to ERP system)</a:t>
            </a:r>
          </a:p>
          <a:p>
            <a:pPr marL="210311" indent="-210311" defTabSz="841247">
              <a:spcBef>
                <a:spcPts val="900"/>
              </a:spcBef>
              <a:defRPr sz="1600">
                <a:latin typeface="Verdana"/>
                <a:ea typeface="Verdana"/>
                <a:cs typeface="Verdana"/>
                <a:sym typeface="Verdana"/>
              </a:defRPr>
            </a:pPr>
            <a:r>
              <a:t>Machines can automatically schedule “their” maintenance brakes and spares </a:t>
            </a:r>
          </a:p>
          <a:p>
            <a:pPr marL="210311" indent="-210311" defTabSz="841247">
              <a:spcBef>
                <a:spcPts val="900"/>
              </a:spcBef>
              <a:defRPr sz="1600">
                <a:latin typeface="Verdana"/>
                <a:ea typeface="Verdana"/>
                <a:cs typeface="Verdana"/>
                <a:sym typeface="Verdana"/>
              </a:defRPr>
            </a:pPr>
            <a:r>
              <a:t>Machines can inform ERP systems to reserve production breaks accordingly </a:t>
            </a:r>
          </a:p>
          <a:p>
            <a:pPr marL="210311" indent="-210311" defTabSz="841247">
              <a:spcBef>
                <a:spcPts val="900"/>
              </a:spcBef>
              <a:defRPr sz="1600">
                <a:latin typeface="Verdana"/>
                <a:ea typeface="Verdana"/>
                <a:cs typeface="Verdana"/>
                <a:sym typeface="Verdana"/>
              </a:defRPr>
            </a:pPr>
            <a:r>
              <a:t>ERP system can automatically inform CRM system to modify lead times accordingly</a:t>
            </a:r>
          </a:p>
        </p:txBody>
      </p:sp>
      <p:pic>
        <p:nvPicPr>
          <p:cNvPr id="513" name="image21.gif"/>
          <p:cNvPicPr>
            <a:picLocks noChangeAspect="1"/>
          </p:cNvPicPr>
          <p:nvPr/>
        </p:nvPicPr>
        <p:blipFill>
          <a:blip r:embed="rId2">
            <a:extLst/>
          </a:blip>
          <a:stretch>
            <a:fillRect/>
          </a:stretch>
        </p:blipFill>
        <p:spPr>
          <a:xfrm>
            <a:off x="91075" y="2005446"/>
            <a:ext cx="3786967" cy="3786971"/>
          </a:xfrm>
          <a:prstGeom prst="rect">
            <a:avLst/>
          </a:prstGeom>
          <a:ln w="12700">
            <a:miter lim="400000"/>
          </a:ln>
        </p:spPr>
      </p:pic>
      <p:sp>
        <p:nvSpPr>
          <p:cNvPr id="514" name="Shape 514"/>
          <p:cNvSpPr/>
          <p:nvPr/>
        </p:nvSpPr>
        <p:spPr>
          <a:xfrm>
            <a:off x="680163" y="474534"/>
            <a:ext cx="8532974" cy="6202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nchor="b">
            <a:normAutofit/>
          </a:bodyPr>
          <a:lstStyle>
            <a:lvl1pPr algn="ctr">
              <a:lnSpc>
                <a:spcPct val="90000"/>
              </a:lnSpc>
              <a:defRPr sz="3700">
                <a:solidFill>
                  <a:schemeClr val="accent1"/>
                </a:solidFill>
                <a:latin typeface="+mj-lt"/>
                <a:ea typeface="+mj-ea"/>
                <a:cs typeface="+mj-cs"/>
                <a:sym typeface="Calibri"/>
              </a:defRPr>
            </a:lvl1pPr>
          </a:lstStyle>
          <a:p>
            <a:r>
              <a:t>Internet of Things – Future</a:t>
            </a:r>
          </a:p>
        </p:txBody>
      </p:sp>
      <p:sp>
        <p:nvSpPr>
          <p:cNvPr id="515" name="Shape 515"/>
          <p:cNvSpPr/>
          <p:nvPr/>
        </p:nvSpPr>
        <p:spPr>
          <a:xfrm>
            <a:off x="1078910" y="6444496"/>
            <a:ext cx="7735480" cy="2138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algn="ctr" defTabSz="914400">
              <a:defRPr sz="1000">
                <a:latin typeface="+mj-lt"/>
                <a:ea typeface="+mj-ea"/>
                <a:cs typeface="+mj-cs"/>
                <a:sym typeface="Calibri"/>
              </a:defRPr>
            </a:pPr>
            <a:r>
              <a:t>Summary of GPD – 2015, J.Vitkala | Source: </a:t>
            </a:r>
            <a:r>
              <a:rPr u="sng">
                <a:solidFill>
                  <a:srgbClr val="0000FF"/>
                </a:solidFill>
                <a:uFill>
                  <a:solidFill>
                    <a:srgbClr val="0000FF"/>
                  </a:solidFill>
                </a:uFill>
                <a:hlinkClick r:id="rId3"/>
              </a:rPr>
              <a:t>www.gpd.fi</a:t>
            </a:r>
            <a:r>
              <a:t>  ©Kimmo Kuusela Glaston</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Shape 517"/>
          <p:cNvSpPr/>
          <p:nvPr/>
        </p:nvSpPr>
        <p:spPr>
          <a:xfrm>
            <a:off x="-2117" y="-1"/>
            <a:ext cx="9897534" cy="6858001"/>
          </a:xfrm>
          <a:prstGeom prst="rect">
            <a:avLst/>
          </a:prstGeom>
          <a:solidFill>
            <a:schemeClr val="accent2"/>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sp>
        <p:nvSpPr>
          <p:cNvPr id="518" name="Shape 518"/>
          <p:cNvSpPr/>
          <p:nvPr/>
        </p:nvSpPr>
        <p:spPr>
          <a:xfrm>
            <a:off x="406939" y="3055349"/>
            <a:ext cx="9079422" cy="5948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normAutofit lnSpcReduction="10000"/>
          </a:bodyPr>
          <a:lstStyle>
            <a:lvl1pPr algn="ctr" defTabSz="914400">
              <a:lnSpc>
                <a:spcPct val="112000"/>
              </a:lnSpc>
              <a:defRPr sz="3400">
                <a:solidFill>
                  <a:srgbClr val="FFFFFF"/>
                </a:solidFill>
                <a:latin typeface="Calibri Light"/>
                <a:ea typeface="Calibri Light"/>
                <a:cs typeface="Calibri Light"/>
                <a:sym typeface="Calibri Light"/>
              </a:defRPr>
            </a:lvl1pPr>
          </a:lstStyle>
          <a:p>
            <a:r>
              <a:t>NEW DESIGN</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p:nvPr/>
        </p:nvSpPr>
        <p:spPr>
          <a:xfrm>
            <a:off x="-2117" y="0"/>
            <a:ext cx="9897534" cy="6858000"/>
          </a:xfrm>
          <a:prstGeom prst="rect">
            <a:avLst/>
          </a:prstGeom>
          <a:solidFill>
            <a:schemeClr val="accent2"/>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sp>
        <p:nvSpPr>
          <p:cNvPr id="523" name="Shape 523"/>
          <p:cNvSpPr/>
          <p:nvPr/>
        </p:nvSpPr>
        <p:spPr>
          <a:xfrm>
            <a:off x="352249" y="151233"/>
            <a:ext cx="9188802" cy="40111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normAutofit/>
          </a:bodyPr>
          <a:lstStyle/>
          <a:p>
            <a:pPr algn="ctr" defTabSz="914400">
              <a:defRPr sz="2600">
                <a:latin typeface="Calibri Light"/>
                <a:ea typeface="Calibri Light"/>
                <a:cs typeface="Calibri Light"/>
                <a:sym typeface="Calibri Light"/>
              </a:defRPr>
            </a:pPr>
            <a:r>
              <a:t> </a:t>
            </a:r>
            <a:br/>
            <a:br/>
            <a:r>
              <a:rPr>
                <a:solidFill>
                  <a:srgbClr val="FFFFFF"/>
                </a:solidFill>
              </a:rPr>
              <a:t>“Treat each and every project as if it the last one you will ever do. The project should respond to its use, respect its climate, achieve the highest level of craft possible, utilize innovative and appropriate technology and reflect how you want to be remembered”</a:t>
            </a:r>
            <a:br>
              <a:rPr>
                <a:solidFill>
                  <a:srgbClr val="FFFFFF"/>
                </a:solidFill>
              </a:rPr>
            </a:br>
            <a:br>
              <a:rPr>
                <a:solidFill>
                  <a:srgbClr val="FFFFFF"/>
                </a:solidFill>
              </a:rPr>
            </a:br>
            <a:br>
              <a:rPr>
                <a:solidFill>
                  <a:srgbClr val="FFFFFF"/>
                </a:solidFill>
              </a:rPr>
            </a:br>
            <a:r>
              <a:rPr>
                <a:solidFill>
                  <a:srgbClr val="FFFFFF"/>
                </a:solidFill>
              </a:rPr>
              <a:t>C. Keith Boswell</a:t>
            </a:r>
          </a:p>
        </p:txBody>
      </p:sp>
      <p:sp>
        <p:nvSpPr>
          <p:cNvPr id="524" name="Shape 524"/>
          <p:cNvSpPr/>
          <p:nvPr/>
        </p:nvSpPr>
        <p:spPr>
          <a:xfrm>
            <a:off x="593195" y="6228705"/>
            <a:ext cx="8706910" cy="5313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algn="ctr" defTabSz="914400">
              <a:defRPr sz="1100">
                <a:solidFill>
                  <a:srgbClr val="FFFFFF"/>
                </a:solidFill>
                <a:latin typeface="+mj-lt"/>
                <a:ea typeface="+mj-ea"/>
                <a:cs typeface="+mj-cs"/>
                <a:sym typeface="Calibri"/>
              </a:defRPr>
            </a:pPr>
            <a:r>
              <a:t>Summary of GPD – 2015, J.Vitkala  </a:t>
            </a:r>
          </a:p>
          <a:p>
            <a:pPr algn="ctr" defTabSz="914400">
              <a:defRPr sz="1100">
                <a:solidFill>
                  <a:srgbClr val="FFFFFF"/>
                </a:solidFill>
                <a:latin typeface="+mj-lt"/>
                <a:ea typeface="+mj-ea"/>
                <a:cs typeface="+mj-cs"/>
                <a:sym typeface="Calibri"/>
              </a:defRPr>
            </a:pPr>
            <a:r>
              <a:t>Source: </a:t>
            </a:r>
            <a:r>
              <a:rPr u="sng">
                <a:solidFill>
                  <a:srgbClr val="0000FF"/>
                </a:solidFill>
                <a:uFill>
                  <a:solidFill>
                    <a:srgbClr val="0000FF"/>
                  </a:solidFill>
                </a:uFill>
                <a:hlinkClick r:id="rId3"/>
              </a:rPr>
              <a:t>www.gpd.fi</a:t>
            </a:r>
            <a:r>
              <a:t>  © C. Keith Boswell Skidmore, Ownings &amp; Merrill LLP</a:t>
            </a:r>
          </a:p>
        </p:txBody>
      </p:sp>
      <p:pic>
        <p:nvPicPr>
          <p:cNvPr id="525" name="image22.png" descr="FINAL SOM_logo_2013NOV25_white.png"/>
          <p:cNvPicPr>
            <a:picLocks noChangeAspect="1"/>
          </p:cNvPicPr>
          <p:nvPr/>
        </p:nvPicPr>
        <p:blipFill>
          <a:blip r:embed="rId4">
            <a:extLst/>
          </a:blip>
          <a:stretch>
            <a:fillRect/>
          </a:stretch>
        </p:blipFill>
        <p:spPr>
          <a:xfrm>
            <a:off x="4101427" y="4322083"/>
            <a:ext cx="1690447" cy="781995"/>
          </a:xfrm>
          <a:prstGeom prst="rect">
            <a:avLst/>
          </a:prstGeom>
          <a:ln w="12700">
            <a:miter lim="400000"/>
          </a:ln>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 name="image23.png"/>
          <p:cNvPicPr>
            <a:picLocks noChangeAspect="1"/>
          </p:cNvPicPr>
          <p:nvPr/>
        </p:nvPicPr>
        <p:blipFill>
          <a:blip r:embed="rId2">
            <a:extLst/>
          </a:blip>
          <a:stretch>
            <a:fillRect/>
          </a:stretch>
        </p:blipFill>
        <p:spPr>
          <a:xfrm>
            <a:off x="131422" y="1936544"/>
            <a:ext cx="4390087" cy="4402961"/>
          </a:xfrm>
          <a:prstGeom prst="rect">
            <a:avLst/>
          </a:prstGeom>
          <a:ln w="12700">
            <a:miter lim="400000"/>
          </a:ln>
        </p:spPr>
      </p:pic>
      <p:sp>
        <p:nvSpPr>
          <p:cNvPr id="530" name="Shape 530"/>
          <p:cNvSpPr/>
          <p:nvPr/>
        </p:nvSpPr>
        <p:spPr>
          <a:xfrm>
            <a:off x="5361294" y="1499258"/>
            <a:ext cx="2887973" cy="93657"/>
          </a:xfrm>
          <a:prstGeom prst="rect">
            <a:avLst/>
          </a:prstGeom>
          <a:solidFill>
            <a:srgbClr val="FFFFFF"/>
          </a:solidFill>
          <a:ln w="12700">
            <a:miter lim="400000"/>
          </a:ln>
        </p:spPr>
        <p:txBody>
          <a:bodyPr lIns="45718" tIns="45718" rIns="45718" bIns="45718"/>
          <a:lstStyle/>
          <a:p>
            <a:pPr defTabSz="914400">
              <a:lnSpc>
                <a:spcPts val="900"/>
              </a:lnSpc>
              <a:defRPr sz="600" cap="all">
                <a:solidFill>
                  <a:srgbClr val="FFFFFF"/>
                </a:solidFill>
                <a:latin typeface="Arial"/>
                <a:ea typeface="Arial"/>
                <a:cs typeface="Arial"/>
                <a:sym typeface="Arial"/>
              </a:defRPr>
            </a:pPr>
            <a:endParaRPr/>
          </a:p>
        </p:txBody>
      </p:sp>
      <p:pic>
        <p:nvPicPr>
          <p:cNvPr id="531" name="image24.png"/>
          <p:cNvPicPr>
            <a:picLocks noChangeAspect="1"/>
          </p:cNvPicPr>
          <p:nvPr/>
        </p:nvPicPr>
        <p:blipFill>
          <a:blip r:embed="rId3">
            <a:extLst/>
          </a:blip>
          <a:stretch>
            <a:fillRect/>
          </a:stretch>
        </p:blipFill>
        <p:spPr>
          <a:xfrm>
            <a:off x="5383586" y="2059576"/>
            <a:ext cx="3766251" cy="4402960"/>
          </a:xfrm>
          <a:prstGeom prst="rect">
            <a:avLst/>
          </a:prstGeom>
          <a:ln w="12700">
            <a:miter lim="400000"/>
          </a:ln>
        </p:spPr>
      </p:pic>
      <p:sp>
        <p:nvSpPr>
          <p:cNvPr id="532" name="Shape 532"/>
          <p:cNvSpPr/>
          <p:nvPr/>
        </p:nvSpPr>
        <p:spPr>
          <a:xfrm>
            <a:off x="695605" y="4715947"/>
            <a:ext cx="552640" cy="23803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914400">
              <a:lnSpc>
                <a:spcPts val="900"/>
              </a:lnSpc>
              <a:defRPr sz="1200" cap="all">
                <a:solidFill>
                  <a:srgbClr val="FFFFFF"/>
                </a:solidFill>
                <a:latin typeface="Arial"/>
                <a:ea typeface="Arial"/>
                <a:cs typeface="Arial"/>
                <a:sym typeface="Arial"/>
              </a:defRPr>
            </a:pPr>
            <a:endParaRPr/>
          </a:p>
          <a:p>
            <a:pPr defTabSz="914400">
              <a:lnSpc>
                <a:spcPts val="900"/>
              </a:lnSpc>
              <a:defRPr sz="1200" cap="all">
                <a:solidFill>
                  <a:srgbClr val="FFFFFF"/>
                </a:solidFill>
                <a:latin typeface="Arial"/>
                <a:ea typeface="Arial"/>
                <a:cs typeface="Arial"/>
                <a:sym typeface="Arial"/>
              </a:defRPr>
            </a:pPr>
            <a:r>
              <a:t>cost</a:t>
            </a:r>
          </a:p>
        </p:txBody>
      </p:sp>
      <p:sp>
        <p:nvSpPr>
          <p:cNvPr id="533" name="Shape 533"/>
          <p:cNvSpPr/>
          <p:nvPr/>
        </p:nvSpPr>
        <p:spPr>
          <a:xfrm>
            <a:off x="3082580" y="4643539"/>
            <a:ext cx="1622211" cy="23803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914400">
              <a:lnSpc>
                <a:spcPts val="900"/>
              </a:lnSpc>
              <a:defRPr sz="1200" cap="all">
                <a:solidFill>
                  <a:srgbClr val="FFFFFF"/>
                </a:solidFill>
                <a:latin typeface="Arial"/>
                <a:ea typeface="Arial"/>
                <a:cs typeface="Arial"/>
                <a:sym typeface="Arial"/>
              </a:defRPr>
            </a:pPr>
            <a:endParaRPr/>
          </a:p>
          <a:p>
            <a:pPr defTabSz="914400">
              <a:lnSpc>
                <a:spcPts val="900"/>
              </a:lnSpc>
              <a:defRPr sz="1200" cap="all">
                <a:solidFill>
                  <a:srgbClr val="FFFFFF"/>
                </a:solidFill>
                <a:latin typeface="Arial"/>
                <a:ea typeface="Arial"/>
                <a:cs typeface="Arial"/>
                <a:sym typeface="Arial"/>
              </a:defRPr>
            </a:pPr>
            <a:r>
              <a:t>performance</a:t>
            </a:r>
          </a:p>
        </p:txBody>
      </p:sp>
      <p:sp>
        <p:nvSpPr>
          <p:cNvPr id="534" name="Shape 534"/>
          <p:cNvSpPr/>
          <p:nvPr/>
        </p:nvSpPr>
        <p:spPr>
          <a:xfrm>
            <a:off x="8399912" y="4565343"/>
            <a:ext cx="552640" cy="23803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914400">
              <a:lnSpc>
                <a:spcPts val="900"/>
              </a:lnSpc>
              <a:defRPr sz="1200" cap="all">
                <a:latin typeface="Arial"/>
                <a:ea typeface="Arial"/>
                <a:cs typeface="Arial"/>
                <a:sym typeface="Arial"/>
              </a:defRPr>
            </a:pPr>
            <a:endParaRPr/>
          </a:p>
          <a:p>
            <a:pPr defTabSz="914400">
              <a:lnSpc>
                <a:spcPts val="900"/>
              </a:lnSpc>
              <a:defRPr sz="1200" cap="all">
                <a:latin typeface="Arial"/>
                <a:ea typeface="Arial"/>
                <a:cs typeface="Arial"/>
                <a:sym typeface="Arial"/>
              </a:defRPr>
            </a:pPr>
            <a:r>
              <a:t>cost</a:t>
            </a:r>
          </a:p>
        </p:txBody>
      </p:sp>
      <p:sp>
        <p:nvSpPr>
          <p:cNvPr id="535" name="Shape 535"/>
          <p:cNvSpPr/>
          <p:nvPr/>
        </p:nvSpPr>
        <p:spPr>
          <a:xfrm>
            <a:off x="5753582" y="3608008"/>
            <a:ext cx="1622212" cy="34964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914400">
              <a:lnSpc>
                <a:spcPts val="900"/>
              </a:lnSpc>
              <a:defRPr sz="1200" cap="all">
                <a:solidFill>
                  <a:srgbClr val="FFFFFF"/>
                </a:solidFill>
                <a:latin typeface="Arial"/>
                <a:ea typeface="Arial"/>
                <a:cs typeface="Arial"/>
                <a:sym typeface="Arial"/>
              </a:defRPr>
            </a:pPr>
            <a:endParaRPr/>
          </a:p>
          <a:p>
            <a:pPr defTabSz="914400">
              <a:lnSpc>
                <a:spcPts val="900"/>
              </a:lnSpc>
              <a:defRPr sz="1100" cap="all">
                <a:solidFill>
                  <a:srgbClr val="FFFFFF"/>
                </a:solidFill>
                <a:latin typeface="Arial"/>
                <a:ea typeface="Arial"/>
                <a:cs typeface="Arial"/>
                <a:sym typeface="Arial"/>
              </a:defRPr>
            </a:pPr>
            <a:r>
              <a:t>perfor-</a:t>
            </a:r>
          </a:p>
          <a:p>
            <a:pPr defTabSz="914400">
              <a:lnSpc>
                <a:spcPts val="900"/>
              </a:lnSpc>
              <a:defRPr sz="1100" cap="all">
                <a:solidFill>
                  <a:srgbClr val="FFFFFF"/>
                </a:solidFill>
                <a:latin typeface="Arial"/>
                <a:ea typeface="Arial"/>
                <a:cs typeface="Arial"/>
                <a:sym typeface="Arial"/>
              </a:defRPr>
            </a:pPr>
            <a:r>
              <a:t>mance</a:t>
            </a:r>
          </a:p>
        </p:txBody>
      </p:sp>
      <p:sp>
        <p:nvSpPr>
          <p:cNvPr id="536" name="Shape 536"/>
          <p:cNvSpPr/>
          <p:nvPr/>
        </p:nvSpPr>
        <p:spPr>
          <a:xfrm>
            <a:off x="59384" y="6506450"/>
            <a:ext cx="9774532" cy="3535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nchor="ctr">
            <a:spAutoFit/>
          </a:bodyPr>
          <a:lstStyle/>
          <a:p>
            <a:pPr algn="ctr" defTabSz="914400">
              <a:defRPr sz="1000">
                <a:latin typeface="+mj-lt"/>
                <a:ea typeface="+mj-ea"/>
                <a:cs typeface="+mj-cs"/>
                <a:sym typeface="Calibri"/>
              </a:defRPr>
            </a:pPr>
            <a:r>
              <a:t>Summary of GPD – 2015, J.Vitkala  </a:t>
            </a:r>
            <a:endParaRPr sz="1200">
              <a:solidFill>
                <a:srgbClr val="888888"/>
              </a:solidFill>
            </a:endParaRPr>
          </a:p>
          <a:p>
            <a:pPr algn="ctr" defTabSz="914400">
              <a:defRPr sz="1000">
                <a:latin typeface="+mj-lt"/>
                <a:ea typeface="+mj-ea"/>
                <a:cs typeface="+mj-cs"/>
                <a:sym typeface="Calibri"/>
              </a:defRPr>
            </a:pPr>
            <a:r>
              <a:t>Source: </a:t>
            </a:r>
            <a:r>
              <a:rPr u="sng">
                <a:solidFill>
                  <a:srgbClr val="0000FF"/>
                </a:solidFill>
                <a:uFill>
                  <a:solidFill>
                    <a:srgbClr val="0000FF"/>
                  </a:solidFill>
                </a:uFill>
                <a:hlinkClick r:id="rId4"/>
              </a:rPr>
              <a:t>www.gpd.fi</a:t>
            </a:r>
            <a:r>
              <a:t>  © C. Keith Boswell Skidmore, Ownings &amp; Merrill LLP</a:t>
            </a:r>
          </a:p>
        </p:txBody>
      </p:sp>
      <p:sp>
        <p:nvSpPr>
          <p:cNvPr id="537" name="Shape 537"/>
          <p:cNvSpPr>
            <a:spLocks noGrp="1"/>
          </p:cNvSpPr>
          <p:nvPr>
            <p:ph type="title"/>
          </p:nvPr>
        </p:nvSpPr>
        <p:spPr>
          <a:xfrm>
            <a:off x="378699" y="1176494"/>
            <a:ext cx="9135902" cy="739185"/>
          </a:xfrm>
          <a:prstGeom prst="rect">
            <a:avLst/>
          </a:prstGeom>
        </p:spPr>
        <p:txBody>
          <a:bodyPr/>
          <a:lstStyle/>
          <a:p>
            <a:r>
              <a:t>HIGH PERFORMANCE DESIGN - An Architects Perspective</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Shape 539"/>
          <p:cNvSpPr/>
          <p:nvPr/>
        </p:nvSpPr>
        <p:spPr>
          <a:xfrm>
            <a:off x="-65617" y="4783666"/>
            <a:ext cx="10024535" cy="2328898"/>
          </a:xfrm>
          <a:prstGeom prst="rect">
            <a:avLst/>
          </a:prstGeom>
          <a:solidFill>
            <a:srgbClr val="000000"/>
          </a:solidFill>
          <a:ln w="12700">
            <a:miter lim="400000"/>
          </a:ln>
        </p:spPr>
        <p:txBody>
          <a:bodyPr lIns="45718" tIns="45718" rIns="45718" bIns="45718" anchor="ctr"/>
          <a:lstStyle/>
          <a:p>
            <a:pPr>
              <a:defRPr>
                <a:latin typeface="+mj-lt"/>
                <a:ea typeface="+mj-ea"/>
                <a:cs typeface="+mj-cs"/>
                <a:sym typeface="Calibri"/>
              </a:defRPr>
            </a:pPr>
            <a:endParaRPr/>
          </a:p>
        </p:txBody>
      </p:sp>
      <p:pic>
        <p:nvPicPr>
          <p:cNvPr id="540" name="image25.jpeg" descr="Snitt_02_VoidEntrance_500"/>
          <p:cNvPicPr>
            <a:picLocks noChangeAspect="1"/>
          </p:cNvPicPr>
          <p:nvPr/>
        </p:nvPicPr>
        <p:blipFill>
          <a:blip r:embed="rId3">
            <a:extLst/>
          </a:blip>
          <a:srcRect b="201"/>
          <a:stretch>
            <a:fillRect/>
          </a:stretch>
        </p:blipFill>
        <p:spPr>
          <a:xfrm>
            <a:off x="-4352860" y="358711"/>
            <a:ext cx="14799647" cy="5169464"/>
          </a:xfrm>
          <a:prstGeom prst="rect">
            <a:avLst/>
          </a:prstGeom>
          <a:ln w="12700">
            <a:miter lim="400000"/>
          </a:ln>
        </p:spPr>
      </p:pic>
      <p:sp>
        <p:nvSpPr>
          <p:cNvPr id="541" name="Shape 541"/>
          <p:cNvSpPr/>
          <p:nvPr/>
        </p:nvSpPr>
        <p:spPr>
          <a:xfrm>
            <a:off x="-3159539" y="6361457"/>
            <a:ext cx="9893304" cy="3535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lvl="1" indent="457200" algn="ctr" defTabSz="914400">
              <a:defRPr sz="1000">
                <a:solidFill>
                  <a:srgbClr val="FFFFFF"/>
                </a:solidFill>
                <a:latin typeface="+mj-lt"/>
                <a:ea typeface="+mj-ea"/>
                <a:cs typeface="+mj-cs"/>
                <a:sym typeface="Calibri"/>
              </a:defRPr>
            </a:pPr>
            <a:r>
              <a:t>Summary of GPD – 2015, J.Vitkala</a:t>
            </a:r>
          </a:p>
          <a:p>
            <a:pPr lvl="1" indent="457200" algn="ctr" defTabSz="914400">
              <a:defRPr sz="1000">
                <a:solidFill>
                  <a:srgbClr val="FFFFFF"/>
                </a:solidFill>
                <a:latin typeface="+mj-lt"/>
                <a:ea typeface="+mj-ea"/>
                <a:cs typeface="+mj-cs"/>
                <a:sym typeface="Calibri"/>
              </a:defRPr>
            </a:pPr>
            <a:r>
              <a:t>Source: </a:t>
            </a:r>
            <a:r>
              <a:rPr u="sng">
                <a:solidFill>
                  <a:srgbClr val="0000FF"/>
                </a:solidFill>
                <a:uFill>
                  <a:solidFill>
                    <a:srgbClr val="0000FF"/>
                  </a:solidFill>
                </a:uFill>
                <a:hlinkClick r:id="rId4"/>
              </a:rPr>
              <a:t>www.gpd.fi</a:t>
            </a:r>
            <a:r>
              <a:t>  ©Peter French, Snohetta </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 name="image26.jpeg"/>
          <p:cNvPicPr>
            <a:picLocks noChangeAspect="1"/>
          </p:cNvPicPr>
          <p:nvPr/>
        </p:nvPicPr>
        <p:blipFill>
          <a:blip r:embed="rId2">
            <a:extLst/>
          </a:blip>
          <a:stretch>
            <a:fillRect/>
          </a:stretch>
        </p:blipFill>
        <p:spPr>
          <a:xfrm>
            <a:off x="-744538" y="-42198"/>
            <a:ext cx="11016143" cy="6942395"/>
          </a:xfrm>
          <a:prstGeom prst="rect">
            <a:avLst/>
          </a:prstGeom>
          <a:ln w="12700">
            <a:miter lim="400000"/>
          </a:ln>
        </p:spPr>
      </p:pic>
      <p:sp>
        <p:nvSpPr>
          <p:cNvPr id="546" name="Shape 546"/>
          <p:cNvSpPr/>
          <p:nvPr/>
        </p:nvSpPr>
        <p:spPr>
          <a:xfrm>
            <a:off x="-91018" y="6411581"/>
            <a:ext cx="2929271" cy="469820"/>
          </a:xfrm>
          <a:prstGeom prst="rect">
            <a:avLst/>
          </a:prstGeom>
          <a:solidFill>
            <a:srgbClr val="FFFFFF">
              <a:alpha val="65603"/>
            </a:srgbClr>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sp>
        <p:nvSpPr>
          <p:cNvPr id="547" name="Shape 547"/>
          <p:cNvSpPr/>
          <p:nvPr/>
        </p:nvSpPr>
        <p:spPr>
          <a:xfrm>
            <a:off x="34554" y="6467028"/>
            <a:ext cx="3148584" cy="4932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1000">
                <a:latin typeface="+mj-lt"/>
                <a:ea typeface="+mj-ea"/>
                <a:cs typeface="+mj-cs"/>
                <a:sym typeface="Calibri"/>
              </a:defRPr>
            </a:pPr>
            <a:r>
              <a:t>Summary of GPD – 2015, J.Vitkala</a:t>
            </a:r>
          </a:p>
          <a:p>
            <a:pPr defTabSz="914400">
              <a:defRPr sz="1000">
                <a:latin typeface="+mj-lt"/>
                <a:ea typeface="+mj-ea"/>
                <a:cs typeface="+mj-cs"/>
                <a:sym typeface="Calibri"/>
              </a:defRPr>
            </a:pPr>
            <a:r>
              <a:t>Source: </a:t>
            </a:r>
            <a:r>
              <a:rPr u="sng">
                <a:solidFill>
                  <a:srgbClr val="0000FF"/>
                </a:solidFill>
                <a:uFill>
                  <a:solidFill>
                    <a:srgbClr val="0000FF"/>
                  </a:solidFill>
                </a:uFill>
                <a:hlinkClick r:id="rId3"/>
              </a:rPr>
              <a:t>www.gpd.fi</a:t>
            </a:r>
            <a:r>
              <a:t>  ©Peter French, Snohetta </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 name="image27.jpeg" descr="9-OsloOpera_005"/>
          <p:cNvPicPr>
            <a:picLocks noChangeAspect="1"/>
          </p:cNvPicPr>
          <p:nvPr/>
        </p:nvPicPr>
        <p:blipFill>
          <a:blip r:embed="rId3">
            <a:extLst/>
          </a:blip>
          <a:stretch>
            <a:fillRect/>
          </a:stretch>
        </p:blipFill>
        <p:spPr>
          <a:xfrm>
            <a:off x="-41806" y="-30825"/>
            <a:ext cx="10805674" cy="7511444"/>
          </a:xfrm>
          <a:prstGeom prst="rect">
            <a:avLst/>
          </a:prstGeom>
          <a:ln w="12700">
            <a:miter lim="400000"/>
          </a:ln>
        </p:spPr>
      </p:pic>
      <p:sp>
        <p:nvSpPr>
          <p:cNvPr id="550" name="Shape 550"/>
          <p:cNvSpPr/>
          <p:nvPr/>
        </p:nvSpPr>
        <p:spPr>
          <a:xfrm>
            <a:off x="-112185" y="6225314"/>
            <a:ext cx="3087611" cy="469820"/>
          </a:xfrm>
          <a:prstGeom prst="rect">
            <a:avLst/>
          </a:prstGeom>
          <a:solidFill>
            <a:srgbClr val="FFFFFF">
              <a:alpha val="65603"/>
            </a:srgbClr>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sp>
        <p:nvSpPr>
          <p:cNvPr id="551" name="Shape 551"/>
          <p:cNvSpPr/>
          <p:nvPr/>
        </p:nvSpPr>
        <p:spPr>
          <a:xfrm>
            <a:off x="155931" y="6306032"/>
            <a:ext cx="2763542" cy="4932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1000">
                <a:latin typeface="+mj-lt"/>
                <a:ea typeface="+mj-ea"/>
                <a:cs typeface="+mj-cs"/>
                <a:sym typeface="Calibri"/>
              </a:defRPr>
            </a:pPr>
            <a:r>
              <a:t>Summary of GPD – 2015, J.Vitkala</a:t>
            </a:r>
          </a:p>
          <a:p>
            <a:pPr defTabSz="914400">
              <a:defRPr sz="1000">
                <a:latin typeface="+mj-lt"/>
                <a:ea typeface="+mj-ea"/>
                <a:cs typeface="+mj-cs"/>
                <a:sym typeface="Calibri"/>
              </a:defRPr>
            </a:pPr>
            <a:r>
              <a:t>Source: </a:t>
            </a:r>
            <a:r>
              <a:rPr u="sng">
                <a:solidFill>
                  <a:srgbClr val="0000FF"/>
                </a:solidFill>
                <a:uFill>
                  <a:solidFill>
                    <a:srgbClr val="0000FF"/>
                  </a:solidFill>
                </a:uFill>
                <a:hlinkClick r:id="rId4"/>
              </a:rPr>
              <a:t>www.gpd.fi</a:t>
            </a:r>
            <a:r>
              <a:t>  ©Peter French, Snohetta </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p:cNvSpPr>
          <p:nvPr>
            <p:ph type="title"/>
          </p:nvPr>
        </p:nvSpPr>
        <p:spPr>
          <a:xfrm>
            <a:off x="363702" y="1386797"/>
            <a:ext cx="9135899" cy="739185"/>
          </a:xfrm>
          <a:prstGeom prst="rect">
            <a:avLst/>
          </a:prstGeom>
        </p:spPr>
        <p:txBody>
          <a:bodyPr>
            <a:normAutofit/>
          </a:bodyPr>
          <a:lstStyle>
            <a:lvl1pPr algn="ctr"/>
          </a:lstStyle>
          <a:p>
            <a:r>
              <a:rPr sz="4400" dirty="0"/>
              <a:t>GPD</a:t>
            </a:r>
            <a:r>
              <a:rPr lang="fi-FI" sz="4400" dirty="0"/>
              <a:t> 25 </a:t>
            </a:r>
            <a:r>
              <a:rPr lang="fi-FI" sz="4400" dirty="0" err="1"/>
              <a:t>Years</a:t>
            </a:r>
            <a:r>
              <a:rPr sz="4400" dirty="0"/>
              <a:t> In Brief 1992 – 2017 </a:t>
            </a:r>
          </a:p>
        </p:txBody>
      </p:sp>
      <p:sp>
        <p:nvSpPr>
          <p:cNvPr id="425" name="Shape 425"/>
          <p:cNvSpPr>
            <a:spLocks noGrp="1"/>
          </p:cNvSpPr>
          <p:nvPr>
            <p:ph type="body" idx="1"/>
          </p:nvPr>
        </p:nvSpPr>
        <p:spPr>
          <a:xfrm>
            <a:off x="367945" y="2104237"/>
            <a:ext cx="9109831" cy="4605482"/>
          </a:xfrm>
          <a:prstGeom prst="rect">
            <a:avLst/>
          </a:prstGeom>
        </p:spPr>
        <p:txBody>
          <a:bodyPr>
            <a:normAutofit/>
          </a:bodyPr>
          <a:lstStyle/>
          <a:p>
            <a:pPr marL="0" indent="0" defTabSz="859536">
              <a:lnSpc>
                <a:spcPct val="90000"/>
              </a:lnSpc>
              <a:spcBef>
                <a:spcPts val="600"/>
              </a:spcBef>
              <a:buSzTx/>
              <a:buNone/>
              <a:defRPr sz="1598">
                <a:latin typeface="+mj-lt"/>
                <a:ea typeface="+mj-ea"/>
                <a:cs typeface="+mj-cs"/>
                <a:sym typeface="Calibri"/>
              </a:defRPr>
            </a:pPr>
            <a:endParaRPr sz="2538" dirty="0"/>
          </a:p>
          <a:p>
            <a:pPr marL="0" indent="0" defTabSz="859536">
              <a:lnSpc>
                <a:spcPct val="90000"/>
              </a:lnSpc>
              <a:spcBef>
                <a:spcPts val="600"/>
              </a:spcBef>
              <a:buSzTx/>
              <a:buNone/>
              <a:defRPr sz="1316">
                <a:latin typeface="+mj-lt"/>
                <a:ea typeface="+mj-ea"/>
                <a:cs typeface="+mj-cs"/>
                <a:sym typeface="Calibri"/>
              </a:defRPr>
            </a:pPr>
            <a:r>
              <a:rPr sz="2800" b="1" dirty="0"/>
              <a:t>GPD is an independent forum dedicated to the development of the global glass industry supply chain  through education. </a:t>
            </a:r>
          </a:p>
          <a:p>
            <a:pPr marL="0" indent="0" defTabSz="859536">
              <a:lnSpc>
                <a:spcPct val="90000"/>
              </a:lnSpc>
              <a:spcBef>
                <a:spcPts val="600"/>
              </a:spcBef>
              <a:buSzTx/>
              <a:buNone/>
              <a:defRPr sz="1316">
                <a:latin typeface="+mj-lt"/>
                <a:ea typeface="+mj-ea"/>
                <a:cs typeface="+mj-cs"/>
                <a:sym typeface="Calibri"/>
              </a:defRPr>
            </a:pPr>
            <a:endParaRPr sz="1598" dirty="0"/>
          </a:p>
          <a:p>
            <a:pPr marL="0" indent="0" defTabSz="859536">
              <a:lnSpc>
                <a:spcPct val="90000"/>
              </a:lnSpc>
              <a:spcBef>
                <a:spcPts val="600"/>
              </a:spcBef>
              <a:buSzTx/>
              <a:buNone/>
              <a:defRPr sz="1316" b="1">
                <a:latin typeface="+mj-lt"/>
                <a:ea typeface="+mj-ea"/>
                <a:cs typeface="+mj-cs"/>
                <a:sym typeface="Calibri"/>
              </a:defRPr>
            </a:pPr>
            <a:r>
              <a:rPr sz="1900" dirty="0" err="1"/>
              <a:t>Gpd</a:t>
            </a:r>
            <a:r>
              <a:rPr sz="1900" dirty="0"/>
              <a:t> history in numbers  1992-2016:</a:t>
            </a:r>
          </a:p>
          <a:p>
            <a:pPr marL="131946" indent="-131946" defTabSz="859536">
              <a:lnSpc>
                <a:spcPct val="90000"/>
              </a:lnSpc>
              <a:spcBef>
                <a:spcPts val="600"/>
              </a:spcBef>
              <a:buClrTx/>
              <a:buSzPct val="100000"/>
              <a:buFontTx/>
              <a:defRPr sz="1316">
                <a:latin typeface="+mj-lt"/>
                <a:ea typeface="+mj-ea"/>
                <a:cs typeface="+mj-cs"/>
                <a:sym typeface="Calibri"/>
              </a:defRPr>
            </a:pPr>
            <a:r>
              <a:rPr sz="1900" dirty="0"/>
              <a:t>Over 1000 spekers </a:t>
            </a:r>
          </a:p>
          <a:p>
            <a:pPr marL="131946" indent="-131946" defTabSz="859536">
              <a:lnSpc>
                <a:spcPct val="90000"/>
              </a:lnSpc>
              <a:spcBef>
                <a:spcPts val="600"/>
              </a:spcBef>
              <a:buClrTx/>
              <a:buSzPct val="100000"/>
              <a:buFontTx/>
              <a:defRPr sz="1316">
                <a:latin typeface="+mj-lt"/>
                <a:ea typeface="+mj-ea"/>
                <a:cs typeface="+mj-cs"/>
                <a:sym typeface="Calibri"/>
              </a:defRPr>
            </a:pPr>
            <a:r>
              <a:rPr sz="1900" dirty="0"/>
              <a:t>Over 12000 specialists visitors </a:t>
            </a:r>
          </a:p>
          <a:p>
            <a:pPr marL="131946" indent="-131946" defTabSz="859536">
              <a:lnSpc>
                <a:spcPct val="90000"/>
              </a:lnSpc>
              <a:spcBef>
                <a:spcPts val="600"/>
              </a:spcBef>
              <a:buClrTx/>
              <a:buSzPct val="100000"/>
              <a:buFontTx/>
              <a:defRPr sz="1316">
                <a:latin typeface="+mj-lt"/>
                <a:ea typeface="+mj-ea"/>
                <a:cs typeface="+mj-cs"/>
                <a:sym typeface="Calibri"/>
              </a:defRPr>
            </a:pPr>
            <a:r>
              <a:rPr sz="1900" dirty="0"/>
              <a:t>Over 100 different countries </a:t>
            </a:r>
          </a:p>
          <a:p>
            <a:pPr marL="131946" indent="-131946" defTabSz="859536">
              <a:lnSpc>
                <a:spcPct val="90000"/>
              </a:lnSpc>
              <a:spcBef>
                <a:spcPts val="600"/>
              </a:spcBef>
              <a:buClrTx/>
              <a:buSzPct val="100000"/>
              <a:buFontTx/>
              <a:defRPr sz="1316">
                <a:latin typeface="+mj-lt"/>
                <a:ea typeface="+mj-ea"/>
                <a:cs typeface="+mj-cs"/>
                <a:sym typeface="Calibri"/>
              </a:defRPr>
            </a:pPr>
            <a:r>
              <a:rPr sz="1900" dirty="0"/>
              <a:t>Over 40 media partners </a:t>
            </a:r>
          </a:p>
          <a:p>
            <a:pPr marL="131946" indent="-131946" defTabSz="859536">
              <a:lnSpc>
                <a:spcPct val="90000"/>
              </a:lnSpc>
              <a:spcBef>
                <a:spcPts val="600"/>
              </a:spcBef>
              <a:buClrTx/>
              <a:buSzPct val="100000"/>
              <a:buFontTx/>
              <a:defRPr sz="1316">
                <a:latin typeface="+mj-lt"/>
                <a:ea typeface="+mj-ea"/>
                <a:cs typeface="+mj-cs"/>
                <a:sym typeface="Calibri"/>
              </a:defRPr>
            </a:pPr>
            <a:r>
              <a:rPr sz="1900" dirty="0"/>
              <a:t>Over 8000 pages publish articles </a:t>
            </a:r>
          </a:p>
          <a:p>
            <a:pPr marL="0" indent="0" algn="ctr" defTabSz="859536">
              <a:lnSpc>
                <a:spcPct val="90000"/>
              </a:lnSpc>
              <a:spcBef>
                <a:spcPts val="600"/>
              </a:spcBef>
              <a:buSzTx/>
              <a:buNone/>
              <a:defRPr sz="1598">
                <a:latin typeface="+mj-lt"/>
                <a:ea typeface="+mj-ea"/>
                <a:cs typeface="+mj-cs"/>
                <a:sym typeface="Calibri"/>
              </a:defRPr>
            </a:pPr>
            <a:endParaRPr sz="1598" dirty="0"/>
          </a:p>
          <a:p>
            <a:pPr marL="0" indent="0" defTabSz="859536">
              <a:lnSpc>
                <a:spcPct val="90000"/>
              </a:lnSpc>
              <a:spcBef>
                <a:spcPts val="600"/>
              </a:spcBef>
              <a:buSzTx/>
              <a:buNone/>
              <a:defRPr sz="1316" b="1">
                <a:latin typeface="+mj-lt"/>
                <a:ea typeface="+mj-ea"/>
                <a:cs typeface="+mj-cs"/>
                <a:sym typeface="Calibri"/>
              </a:defRPr>
            </a:pPr>
            <a:r>
              <a:rPr dirty="0"/>
              <a:t>Conferences &amp; seminars to the entire glass industry supply chain:</a:t>
            </a:r>
            <a:endParaRPr sz="2538" dirty="0"/>
          </a:p>
          <a:p>
            <a:pPr marL="0" indent="0" defTabSz="859536">
              <a:lnSpc>
                <a:spcPct val="90000"/>
              </a:lnSpc>
              <a:spcBef>
                <a:spcPts val="600"/>
              </a:spcBef>
              <a:buSzTx/>
              <a:buNone/>
              <a:defRPr sz="1316">
                <a:latin typeface="+mj-lt"/>
                <a:ea typeface="+mj-ea"/>
                <a:cs typeface="+mj-cs"/>
                <a:sym typeface="Calibri"/>
              </a:defRPr>
            </a:pPr>
            <a:r>
              <a:rPr dirty="0"/>
              <a:t>Finland, China, Brazil ,India, Turkey, </a:t>
            </a:r>
            <a:r>
              <a:rPr sz="1222" dirty="0"/>
              <a:t>Azerbaijan, Singapore </a:t>
            </a:r>
            <a:r>
              <a:rPr lang="fi-FI" sz="1222" dirty="0"/>
              <a:t>,</a:t>
            </a:r>
            <a:r>
              <a:rPr sz="1222" dirty="0"/>
              <a:t>UK</a:t>
            </a:r>
            <a:r>
              <a:rPr lang="fi-FI" sz="1222" dirty="0"/>
              <a:t> and Cuba</a:t>
            </a:r>
            <a:endParaRPr sz="1222" dirty="0"/>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 name="image28.jpeg" descr="K:\MRKT\Public Relations\Speeches-Presentations\Northwestern Music Building\JPG\NWU PRESENTATION56.jpg"/>
          <p:cNvPicPr>
            <a:picLocks noChangeAspect="1"/>
          </p:cNvPicPr>
          <p:nvPr/>
        </p:nvPicPr>
        <p:blipFill>
          <a:blip r:embed="rId2">
            <a:extLst/>
          </a:blip>
          <a:srcRect b="5839"/>
          <a:stretch>
            <a:fillRect/>
          </a:stretch>
        </p:blipFill>
        <p:spPr>
          <a:xfrm>
            <a:off x="2970" y="-13892"/>
            <a:ext cx="11322908" cy="6885802"/>
          </a:xfrm>
          <a:prstGeom prst="rect">
            <a:avLst/>
          </a:prstGeom>
          <a:ln w="12700">
            <a:miter lim="400000"/>
          </a:ln>
        </p:spPr>
      </p:pic>
      <p:sp>
        <p:nvSpPr>
          <p:cNvPr id="556" name="Shape 556"/>
          <p:cNvSpPr/>
          <p:nvPr/>
        </p:nvSpPr>
        <p:spPr>
          <a:xfrm>
            <a:off x="7545916" y="6208381"/>
            <a:ext cx="2401223" cy="469820"/>
          </a:xfrm>
          <a:prstGeom prst="rect">
            <a:avLst/>
          </a:prstGeom>
          <a:solidFill>
            <a:srgbClr val="FFFFFF">
              <a:alpha val="65603"/>
            </a:srgbClr>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sp>
        <p:nvSpPr>
          <p:cNvPr id="557" name="Shape 557"/>
          <p:cNvSpPr/>
          <p:nvPr/>
        </p:nvSpPr>
        <p:spPr>
          <a:xfrm>
            <a:off x="7571633" y="6204561"/>
            <a:ext cx="2660334" cy="4932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1000">
                <a:latin typeface="+mj-lt"/>
                <a:ea typeface="+mj-ea"/>
                <a:cs typeface="+mj-cs"/>
                <a:sym typeface="Calibri"/>
              </a:defRPr>
            </a:pPr>
            <a:r>
              <a:t>Summary of GPD – 2015, J.Vitkala</a:t>
            </a:r>
          </a:p>
          <a:p>
            <a:pPr defTabSz="914400">
              <a:defRPr sz="1000">
                <a:latin typeface="+mj-lt"/>
                <a:ea typeface="+mj-ea"/>
                <a:cs typeface="+mj-cs"/>
                <a:sym typeface="Calibri"/>
              </a:defRPr>
            </a:pPr>
            <a:r>
              <a:t>Source: </a:t>
            </a:r>
            <a:r>
              <a:rPr u="sng">
                <a:solidFill>
                  <a:srgbClr val="0000FF"/>
                </a:solidFill>
                <a:uFill>
                  <a:solidFill>
                    <a:srgbClr val="0000FF"/>
                  </a:solidFill>
                </a:uFill>
                <a:hlinkClick r:id="rId3"/>
              </a:rPr>
              <a:t>www.gpd.fi</a:t>
            </a:r>
            <a:r>
              <a:t>  ©Patrick Loughran, Goettsch Partners</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 name="image29.jpeg" descr="K:\MRKT\Public Relations\Speeches-Presentations\Northwestern Music Building\JPG\NWU PRESENTATION28.jpg"/>
          <p:cNvPicPr>
            <a:picLocks noChangeAspect="1"/>
          </p:cNvPicPr>
          <p:nvPr/>
        </p:nvPicPr>
        <p:blipFill>
          <a:blip r:embed="rId2">
            <a:extLst/>
          </a:blip>
          <a:srcRect b="5839"/>
          <a:stretch>
            <a:fillRect/>
          </a:stretch>
        </p:blipFill>
        <p:spPr>
          <a:xfrm>
            <a:off x="-731044" y="-370498"/>
            <a:ext cx="11355290" cy="6918472"/>
          </a:xfrm>
          <a:prstGeom prst="rect">
            <a:avLst/>
          </a:prstGeom>
          <a:ln w="12700">
            <a:miter lim="400000"/>
          </a:ln>
        </p:spPr>
      </p:pic>
      <p:sp>
        <p:nvSpPr>
          <p:cNvPr id="560" name="Shape 560"/>
          <p:cNvSpPr/>
          <p:nvPr/>
        </p:nvSpPr>
        <p:spPr>
          <a:xfrm>
            <a:off x="3921" y="6407761"/>
            <a:ext cx="9885458" cy="3535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algn="ctr" defTabSz="914400">
              <a:defRPr sz="1000">
                <a:latin typeface="+mj-lt"/>
                <a:ea typeface="+mj-ea"/>
                <a:cs typeface="+mj-cs"/>
                <a:sym typeface="Calibri"/>
              </a:defRPr>
            </a:pPr>
            <a:r>
              <a:t>Summary of GPD – 2015, J.Vitkala</a:t>
            </a:r>
          </a:p>
          <a:p>
            <a:pPr algn="ctr" defTabSz="914400">
              <a:defRPr sz="1000">
                <a:latin typeface="+mj-lt"/>
                <a:ea typeface="+mj-ea"/>
                <a:cs typeface="+mj-cs"/>
                <a:sym typeface="Calibri"/>
              </a:defRPr>
            </a:pPr>
            <a:r>
              <a:t>Source: </a:t>
            </a:r>
            <a:r>
              <a:rPr u="sng">
                <a:solidFill>
                  <a:srgbClr val="0000FF"/>
                </a:solidFill>
                <a:uFill>
                  <a:solidFill>
                    <a:srgbClr val="0000FF"/>
                  </a:solidFill>
                </a:uFill>
                <a:hlinkClick r:id="rId3"/>
              </a:rPr>
              <a:t>www.gpd.fi</a:t>
            </a:r>
            <a:r>
              <a:t>  ©Patrick Loughran, Goettsch Partners</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2" name="image30.jpeg"/>
          <p:cNvPicPr>
            <a:picLocks noChangeAspect="1"/>
          </p:cNvPicPr>
          <p:nvPr/>
        </p:nvPicPr>
        <p:blipFill>
          <a:blip r:embed="rId2">
            <a:extLst/>
          </a:blip>
          <a:stretch>
            <a:fillRect/>
          </a:stretch>
        </p:blipFill>
        <p:spPr>
          <a:xfrm>
            <a:off x="1743" y="-13890"/>
            <a:ext cx="11128959" cy="6885780"/>
          </a:xfrm>
          <a:prstGeom prst="rect">
            <a:avLst/>
          </a:prstGeom>
          <a:ln w="12700">
            <a:miter lim="400000"/>
          </a:ln>
        </p:spPr>
      </p:pic>
      <p:sp>
        <p:nvSpPr>
          <p:cNvPr id="563" name="Shape 563"/>
          <p:cNvSpPr/>
          <p:nvPr/>
        </p:nvSpPr>
        <p:spPr>
          <a:xfrm>
            <a:off x="7503583" y="6221081"/>
            <a:ext cx="2401222" cy="469820"/>
          </a:xfrm>
          <a:prstGeom prst="rect">
            <a:avLst/>
          </a:prstGeom>
          <a:solidFill>
            <a:srgbClr val="FFFFFF">
              <a:alpha val="65603"/>
            </a:srgbClr>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sp>
        <p:nvSpPr>
          <p:cNvPr id="564" name="Shape 564"/>
          <p:cNvSpPr/>
          <p:nvPr/>
        </p:nvSpPr>
        <p:spPr>
          <a:xfrm>
            <a:off x="7554700" y="6208795"/>
            <a:ext cx="2660334" cy="4932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1000">
                <a:latin typeface="+mj-lt"/>
                <a:ea typeface="+mj-ea"/>
                <a:cs typeface="+mj-cs"/>
                <a:sym typeface="Calibri"/>
              </a:defRPr>
            </a:pPr>
            <a:r>
              <a:t>Summary of GPD – 2015, J.Vitkala</a:t>
            </a:r>
          </a:p>
          <a:p>
            <a:pPr defTabSz="914400">
              <a:defRPr sz="1000">
                <a:latin typeface="+mj-lt"/>
                <a:ea typeface="+mj-ea"/>
                <a:cs typeface="+mj-cs"/>
                <a:sym typeface="Calibri"/>
              </a:defRPr>
            </a:pPr>
            <a:r>
              <a:t>Source: </a:t>
            </a:r>
            <a:r>
              <a:rPr u="sng">
                <a:solidFill>
                  <a:srgbClr val="0000FF"/>
                </a:solidFill>
                <a:uFill>
                  <a:solidFill>
                    <a:srgbClr val="0000FF"/>
                  </a:solidFill>
                </a:uFill>
                <a:hlinkClick r:id="rId3"/>
              </a:rPr>
              <a:t>www.gpd.fi</a:t>
            </a:r>
            <a:r>
              <a:t>  ©Patrick Loughran, Goettsch Partners</a:t>
            </a: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6" name="image31.jpeg" descr="M:\Credential Images\Northwestern Music Building\Sections\Acoustical Isolation Diagram\Double Wall VS Traditional Curtain Wall.jpg"/>
          <p:cNvPicPr>
            <a:picLocks noChangeAspect="1"/>
          </p:cNvPicPr>
          <p:nvPr/>
        </p:nvPicPr>
        <p:blipFill>
          <a:blip r:embed="rId2">
            <a:extLst/>
          </a:blip>
          <a:srcRect l="7565" t="1614" b="12022"/>
          <a:stretch>
            <a:fillRect/>
          </a:stretch>
        </p:blipFill>
        <p:spPr>
          <a:xfrm>
            <a:off x="-1082959" y="49121"/>
            <a:ext cx="11777064" cy="6857901"/>
          </a:xfrm>
          <a:prstGeom prst="rect">
            <a:avLst/>
          </a:prstGeom>
          <a:ln w="12700">
            <a:miter lim="400000"/>
          </a:ln>
        </p:spPr>
      </p:pic>
      <p:sp>
        <p:nvSpPr>
          <p:cNvPr id="567" name="Shape 567"/>
          <p:cNvSpPr/>
          <p:nvPr/>
        </p:nvSpPr>
        <p:spPr>
          <a:xfrm>
            <a:off x="7139833" y="6323095"/>
            <a:ext cx="2660334" cy="4932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algn="r" defTabSz="914400">
              <a:defRPr sz="1000">
                <a:latin typeface="+mj-lt"/>
                <a:ea typeface="+mj-ea"/>
                <a:cs typeface="+mj-cs"/>
                <a:sym typeface="Calibri"/>
              </a:defRPr>
            </a:pPr>
            <a:r>
              <a:t>Summary of GPD – 2015, J.Vitkala</a:t>
            </a:r>
          </a:p>
          <a:p>
            <a:pPr algn="r" defTabSz="914400">
              <a:defRPr sz="1000">
                <a:latin typeface="+mj-lt"/>
                <a:ea typeface="+mj-ea"/>
                <a:cs typeface="+mj-cs"/>
                <a:sym typeface="Calibri"/>
              </a:defRPr>
            </a:pPr>
            <a:r>
              <a:t>Source: </a:t>
            </a:r>
            <a:r>
              <a:rPr u="sng">
                <a:solidFill>
                  <a:srgbClr val="0000FF"/>
                </a:solidFill>
                <a:uFill>
                  <a:solidFill>
                    <a:srgbClr val="0000FF"/>
                  </a:solidFill>
                </a:uFill>
                <a:hlinkClick r:id="rId3"/>
              </a:rPr>
              <a:t>www.gpd.fi</a:t>
            </a:r>
            <a:r>
              <a:t>  ©Patrick Loughran, Goettsch Partners</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9" name="image32.jpeg" descr="K:\MRKT\Public Relations\Speeches-Presentations\Northwestern Music Building\JPG\NWU PRESENTATION67.jpg"/>
          <p:cNvPicPr>
            <a:picLocks noChangeAspect="1"/>
          </p:cNvPicPr>
          <p:nvPr/>
        </p:nvPicPr>
        <p:blipFill>
          <a:blip r:embed="rId2">
            <a:extLst/>
          </a:blip>
          <a:srcRect b="5840"/>
          <a:stretch>
            <a:fillRect/>
          </a:stretch>
        </p:blipFill>
        <p:spPr>
          <a:xfrm>
            <a:off x="449115" y="1459832"/>
            <a:ext cx="8907015" cy="5426803"/>
          </a:xfrm>
          <a:prstGeom prst="rect">
            <a:avLst/>
          </a:prstGeom>
          <a:ln w="12700">
            <a:miter lim="400000"/>
          </a:ln>
        </p:spPr>
      </p:pic>
      <p:sp>
        <p:nvSpPr>
          <p:cNvPr id="570" name="Shape 570"/>
          <p:cNvSpPr/>
          <p:nvPr/>
        </p:nvSpPr>
        <p:spPr>
          <a:xfrm>
            <a:off x="461012" y="1333652"/>
            <a:ext cx="8971274" cy="417099"/>
          </a:xfrm>
          <a:prstGeom prst="rect">
            <a:avLst/>
          </a:prstGeom>
          <a:ln w="12700">
            <a:miter lim="400000"/>
          </a:ln>
          <a:extLst>
            <a:ext uri="{C572A759-6A51-4108-AA02-DFA0A04FC94B}">
              <ma14:wrappingTextBoxFlag xmlns="" xmlns:ma14="http://schemas.microsoft.com/office/mac/drawingml/2011/main" val="1"/>
            </a:ext>
          </a:extLst>
        </p:spPr>
        <p:txBody>
          <a:bodyPr wrap="none" lIns="37099" tIns="37099" rIns="37099" bIns="37099">
            <a:spAutoFit/>
          </a:bodyPr>
          <a:lstStyle>
            <a:lvl1pPr>
              <a:defRPr sz="2300">
                <a:solidFill>
                  <a:schemeClr val="accent1"/>
                </a:solidFill>
                <a:latin typeface="+mj-lt"/>
                <a:ea typeface="+mj-ea"/>
                <a:cs typeface="+mj-cs"/>
                <a:sym typeface="Calibri"/>
              </a:defRPr>
            </a:lvl1pPr>
          </a:lstStyle>
          <a:p>
            <a:r>
              <a:t>NIC  Design Goals = 75 faculty teaching, 65 practice room, 50 office</a:t>
            </a:r>
          </a:p>
        </p:txBody>
      </p:sp>
      <p:sp>
        <p:nvSpPr>
          <p:cNvPr id="571" name="Shape 571"/>
          <p:cNvSpPr/>
          <p:nvPr/>
        </p:nvSpPr>
        <p:spPr>
          <a:xfrm>
            <a:off x="-73" y="6500895"/>
            <a:ext cx="9893446" cy="3281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algn="ctr" defTabSz="914400">
              <a:defRPr sz="800">
                <a:latin typeface="+mj-lt"/>
                <a:ea typeface="+mj-ea"/>
                <a:cs typeface="+mj-cs"/>
                <a:sym typeface="Calibri"/>
              </a:defRPr>
            </a:pPr>
            <a:r>
              <a:t>Summary of GPD – 2015, J.Vitkala</a:t>
            </a:r>
          </a:p>
          <a:p>
            <a:pPr algn="ctr" defTabSz="914400">
              <a:defRPr sz="800">
                <a:latin typeface="+mj-lt"/>
                <a:ea typeface="+mj-ea"/>
                <a:cs typeface="+mj-cs"/>
                <a:sym typeface="Calibri"/>
              </a:defRPr>
            </a:pPr>
            <a:r>
              <a:t>Source: </a:t>
            </a:r>
            <a:r>
              <a:rPr u="sng">
                <a:solidFill>
                  <a:srgbClr val="0000FF"/>
                </a:solidFill>
                <a:uFill>
                  <a:solidFill>
                    <a:srgbClr val="0000FF"/>
                  </a:solidFill>
                </a:uFill>
                <a:hlinkClick r:id="rId3"/>
              </a:rPr>
              <a:t>www.gpd.fi</a:t>
            </a:r>
            <a:r>
              <a:t>  ©Patrick Loughran, Goettsch Partners</a:t>
            </a: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p:nvPr/>
        </p:nvSpPr>
        <p:spPr>
          <a:xfrm>
            <a:off x="3462654" y="3119834"/>
            <a:ext cx="3215325" cy="11409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lvl1pPr defTabSz="914400">
              <a:defRPr sz="3600">
                <a:latin typeface="+mj-lt"/>
                <a:ea typeface="+mj-ea"/>
                <a:cs typeface="+mj-cs"/>
                <a:sym typeface="Calibri"/>
              </a:defRPr>
            </a:lvl1pPr>
          </a:lstStyle>
          <a:p>
            <a:r>
              <a:t>ConstructPV slide</a:t>
            </a:r>
          </a:p>
        </p:txBody>
      </p:sp>
      <p:pic>
        <p:nvPicPr>
          <p:cNvPr id="625" name="image17.jpeg"/>
          <p:cNvPicPr>
            <a:picLocks noChangeAspect="1"/>
          </p:cNvPicPr>
          <p:nvPr/>
        </p:nvPicPr>
        <p:blipFill>
          <a:blip r:embed="rId2">
            <a:extLst/>
          </a:blip>
          <a:srcRect t="15820" b="11106"/>
          <a:stretch>
            <a:fillRect/>
          </a:stretch>
        </p:blipFill>
        <p:spPr>
          <a:xfrm>
            <a:off x="1298494" y="1512173"/>
            <a:ext cx="7419977" cy="3833654"/>
          </a:xfrm>
          <a:prstGeom prst="rect">
            <a:avLst/>
          </a:prstGeom>
          <a:ln w="12700">
            <a:miter lim="400000"/>
          </a:ln>
        </p:spPr>
      </p:pic>
      <p:pic>
        <p:nvPicPr>
          <p:cNvPr id="626" name="image18.jpeg"/>
          <p:cNvPicPr>
            <a:picLocks noChangeAspect="1"/>
          </p:cNvPicPr>
          <p:nvPr/>
        </p:nvPicPr>
        <p:blipFill>
          <a:blip r:embed="rId3">
            <a:extLst/>
          </a:blip>
          <a:srcRect l="6667" t="29964" r="9999" b="7571"/>
          <a:stretch>
            <a:fillRect/>
          </a:stretch>
        </p:blipFill>
        <p:spPr>
          <a:xfrm>
            <a:off x="-741782" y="-54175"/>
            <a:ext cx="13143920" cy="6966282"/>
          </a:xfrm>
          <a:prstGeom prst="rect">
            <a:avLst/>
          </a:prstGeom>
          <a:ln w="12700">
            <a:miter lim="400000"/>
          </a:ln>
        </p:spPr>
      </p:pic>
      <p:sp>
        <p:nvSpPr>
          <p:cNvPr id="627" name="Shape 627"/>
          <p:cNvSpPr/>
          <p:nvPr/>
        </p:nvSpPr>
        <p:spPr>
          <a:xfrm>
            <a:off x="313954" y="6475495"/>
            <a:ext cx="5146816" cy="3826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algn="ctr" defTabSz="914400">
              <a:defRPr sz="1000">
                <a:latin typeface="+mj-lt"/>
                <a:ea typeface="+mj-ea"/>
                <a:cs typeface="+mj-cs"/>
                <a:sym typeface="Calibri"/>
              </a:defRPr>
            </a:pPr>
            <a:r>
              <a:rPr dirty="0"/>
              <a:t>Summary of GPD – 2015, </a:t>
            </a:r>
            <a:r>
              <a:rPr dirty="0" err="1"/>
              <a:t>J.Vitkala</a:t>
            </a:r>
            <a:endParaRPr dirty="0"/>
          </a:p>
          <a:p>
            <a:pPr algn="ctr" defTabSz="914400">
              <a:defRPr sz="1000">
                <a:latin typeface="+mj-lt"/>
                <a:ea typeface="+mj-ea"/>
                <a:cs typeface="+mj-cs"/>
                <a:sym typeface="Calibri"/>
              </a:defRPr>
            </a:pPr>
            <a:r>
              <a:rPr dirty="0"/>
              <a:t>Source: </a:t>
            </a:r>
            <a:r>
              <a:rPr u="sng" dirty="0">
                <a:solidFill>
                  <a:srgbClr val="0000FF"/>
                </a:solidFill>
                <a:uFill>
                  <a:solidFill>
                    <a:srgbClr val="0000FF"/>
                  </a:solidFill>
                </a:uFill>
                <a:hlinkClick r:id="rId4"/>
              </a:rPr>
              <a:t>www.gpd.fi</a:t>
            </a:r>
            <a:r>
              <a:rPr dirty="0"/>
              <a:t>  Hanwha Headquarters</a:t>
            </a:r>
            <a:r>
              <a:rPr lang="fi-FI" dirty="0"/>
              <a:t>:</a:t>
            </a:r>
            <a:r>
              <a:rPr dirty="0"/>
              <a:t> ©</a:t>
            </a:r>
            <a:r>
              <a:rPr dirty="0" err="1"/>
              <a:t>UNStudio</a:t>
            </a:r>
            <a:endParaRPr dirty="0"/>
          </a:p>
        </p:txBody>
      </p:sp>
    </p:spTree>
    <p:extLst>
      <p:ext uri="{BB962C8B-B14F-4D97-AF65-F5344CB8AC3E}">
        <p14:creationId xmlns:p14="http://schemas.microsoft.com/office/powerpoint/2010/main" val="453315625"/>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8" name="image35.png"/>
          <p:cNvPicPr>
            <a:picLocks noChangeAspect="1"/>
          </p:cNvPicPr>
          <p:nvPr/>
        </p:nvPicPr>
        <p:blipFill>
          <a:blip r:embed="rId2">
            <a:extLst/>
          </a:blip>
          <a:stretch>
            <a:fillRect/>
          </a:stretch>
        </p:blipFill>
        <p:spPr>
          <a:xfrm>
            <a:off x="-1386670" y="-40454"/>
            <a:ext cx="11294544" cy="6938907"/>
          </a:xfrm>
          <a:prstGeom prst="rect">
            <a:avLst/>
          </a:prstGeom>
          <a:ln w="12700">
            <a:miter lim="400000"/>
          </a:ln>
        </p:spPr>
      </p:pic>
      <p:sp>
        <p:nvSpPr>
          <p:cNvPr id="579" name="Shape 579"/>
          <p:cNvSpPr/>
          <p:nvPr/>
        </p:nvSpPr>
        <p:spPr>
          <a:xfrm>
            <a:off x="169530" y="714473"/>
            <a:ext cx="2049460" cy="2138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lvl1pPr defTabSz="914400">
              <a:defRPr sz="1000">
                <a:solidFill>
                  <a:srgbClr val="FFFFFF"/>
                </a:solidFill>
                <a:latin typeface="+mj-lt"/>
                <a:ea typeface="+mj-ea"/>
                <a:cs typeface="+mj-cs"/>
                <a:sym typeface="Calibri"/>
              </a:defRPr>
            </a:lvl1pPr>
          </a:lstStyle>
          <a:p>
            <a:r>
              <a:t>Thorvald Ellegaard Arena, Odense</a:t>
            </a:r>
          </a:p>
        </p:txBody>
      </p:sp>
      <p:sp>
        <p:nvSpPr>
          <p:cNvPr id="580" name="Shape 580"/>
          <p:cNvSpPr/>
          <p:nvPr/>
        </p:nvSpPr>
        <p:spPr>
          <a:xfrm>
            <a:off x="-6351" y="188581"/>
            <a:ext cx="2401223" cy="469820"/>
          </a:xfrm>
          <a:prstGeom prst="rect">
            <a:avLst/>
          </a:prstGeom>
          <a:solidFill>
            <a:srgbClr val="FFFFFF">
              <a:alpha val="65603"/>
            </a:srgbClr>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sp>
        <p:nvSpPr>
          <p:cNvPr id="581" name="Shape 581"/>
          <p:cNvSpPr/>
          <p:nvPr/>
        </p:nvSpPr>
        <p:spPr>
          <a:xfrm>
            <a:off x="136212" y="176840"/>
            <a:ext cx="2401223" cy="4932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1000">
                <a:latin typeface="+mj-lt"/>
                <a:ea typeface="+mj-ea"/>
                <a:cs typeface="+mj-cs"/>
                <a:sym typeface="Calibri"/>
              </a:defRPr>
            </a:pPr>
            <a:r>
              <a:t>Summary of GPD – 2015, J.Vitkala</a:t>
            </a:r>
          </a:p>
          <a:p>
            <a:pPr defTabSz="914400">
              <a:defRPr sz="1000">
                <a:latin typeface="+mj-lt"/>
                <a:ea typeface="+mj-ea"/>
                <a:cs typeface="+mj-cs"/>
                <a:sym typeface="Calibri"/>
              </a:defRPr>
            </a:pPr>
            <a:r>
              <a:t>Source: </a:t>
            </a:r>
            <a:r>
              <a:rPr u="sng">
                <a:solidFill>
                  <a:srgbClr val="0000FF"/>
                </a:solidFill>
                <a:uFill>
                  <a:solidFill>
                    <a:srgbClr val="0000FF"/>
                  </a:solidFill>
                </a:uFill>
                <a:hlinkClick r:id="rId3"/>
              </a:rPr>
              <a:t>www.gpd.fi</a:t>
            </a:r>
            <a:r>
              <a:t>  ©Stig Mikkelsen, MIKKELSEN Architects</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Shape 583"/>
          <p:cNvSpPr/>
          <p:nvPr/>
        </p:nvSpPr>
        <p:spPr>
          <a:xfrm>
            <a:off x="4996276" y="1608567"/>
            <a:ext cx="4394673" cy="4576882"/>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marL="202679" indent="-202679" defTabSz="914400">
              <a:spcBef>
                <a:spcPts val="1100"/>
              </a:spcBef>
              <a:buSzPct val="100000"/>
              <a:buFont typeface="Arial"/>
              <a:buChar char="•"/>
              <a:defRPr sz="1400">
                <a:latin typeface="Arial"/>
                <a:ea typeface="Arial"/>
                <a:cs typeface="Arial"/>
                <a:sym typeface="Arial"/>
              </a:defRPr>
            </a:pPr>
            <a:r>
              <a:t>325,160 m² (3.5 million gsf) Class A office tower with Concourse retail, Observation Deck, Digital Broadcast Antenna, Parking, Plazas and Public Space</a:t>
            </a:r>
          </a:p>
          <a:p>
            <a:pPr marL="202679" indent="-202679" defTabSz="914400">
              <a:spcBef>
                <a:spcPts val="1100"/>
              </a:spcBef>
              <a:buSzPct val="100000"/>
              <a:buFont typeface="Arial"/>
              <a:buChar char="•"/>
              <a:defRPr sz="1400">
                <a:latin typeface="Arial"/>
                <a:ea typeface="Arial"/>
                <a:cs typeface="Arial"/>
                <a:sym typeface="Arial"/>
              </a:defRPr>
            </a:pPr>
            <a:r>
              <a:t>Over 1800 construction workers on site at peak times</a:t>
            </a:r>
          </a:p>
          <a:p>
            <a:pPr marL="202679" indent="-202679" defTabSz="914400">
              <a:spcBef>
                <a:spcPts val="1100"/>
              </a:spcBef>
              <a:buSzPct val="100000"/>
              <a:buFont typeface="Arial"/>
              <a:buChar char="•"/>
              <a:tabLst>
                <a:tab pos="2997200" algn="l"/>
              </a:tabLst>
              <a:defRPr sz="1400">
                <a:latin typeface="Arial"/>
                <a:ea typeface="Arial"/>
                <a:cs typeface="Arial"/>
                <a:sym typeface="Arial"/>
              </a:defRPr>
            </a:pPr>
            <a:r>
              <a:t>Enhanced security and life safety</a:t>
            </a:r>
          </a:p>
          <a:p>
            <a:pPr marL="202679" indent="-202679" defTabSz="914400">
              <a:spcBef>
                <a:spcPts val="1100"/>
              </a:spcBef>
              <a:buSzPct val="100000"/>
              <a:buFont typeface="Arial"/>
              <a:buChar char="•"/>
              <a:defRPr sz="1400">
                <a:latin typeface="Arial"/>
                <a:ea typeface="Arial"/>
                <a:cs typeface="Arial"/>
                <a:sym typeface="Arial"/>
              </a:defRPr>
            </a:pPr>
            <a:r>
              <a:t>LEED CS Gold</a:t>
            </a:r>
          </a:p>
          <a:p>
            <a:pPr marL="202679" indent="-202679" defTabSz="914400">
              <a:spcBef>
                <a:spcPts val="1100"/>
              </a:spcBef>
              <a:buSzPct val="100000"/>
              <a:buFont typeface="Arial"/>
              <a:buChar char="•"/>
              <a:defRPr sz="1400">
                <a:latin typeface="Arial"/>
                <a:ea typeface="Arial"/>
                <a:cs typeface="Arial"/>
                <a:sym typeface="Arial"/>
              </a:defRPr>
            </a:pPr>
            <a:r>
              <a:t>1.2 MW fuel cell plant</a:t>
            </a:r>
          </a:p>
          <a:p>
            <a:pPr marL="202679" indent="-202679" defTabSz="914400">
              <a:spcBef>
                <a:spcPts val="1100"/>
              </a:spcBef>
              <a:buSzPct val="100000"/>
              <a:buFont typeface="Arial"/>
              <a:buChar char="•"/>
              <a:defRPr sz="1400">
                <a:latin typeface="Arial"/>
                <a:ea typeface="Arial"/>
                <a:cs typeface="Arial"/>
                <a:sym typeface="Arial"/>
              </a:defRPr>
            </a:pPr>
            <a:r>
              <a:t>Below grade concourse with direct access to subways,  PATH, retail, and World Financial Center</a:t>
            </a:r>
          </a:p>
          <a:p>
            <a:pPr marL="202679" indent="-202679" defTabSz="914400">
              <a:spcBef>
                <a:spcPts val="1100"/>
              </a:spcBef>
              <a:buSzPct val="100000"/>
              <a:buFont typeface="Arial"/>
              <a:buChar char="•"/>
              <a:defRPr sz="1400">
                <a:latin typeface="Arial"/>
                <a:ea typeface="Arial"/>
                <a:cs typeface="Arial"/>
                <a:sym typeface="Arial"/>
              </a:defRPr>
            </a:pPr>
            <a:r>
              <a:t>104 floors, office floors 20-90</a:t>
            </a:r>
          </a:p>
          <a:p>
            <a:pPr marL="202679" indent="-202679" defTabSz="914400">
              <a:spcBef>
                <a:spcPts val="1100"/>
              </a:spcBef>
              <a:buSzPct val="100000"/>
              <a:buFont typeface="Arial"/>
              <a:buChar char="•"/>
              <a:defRPr sz="1400">
                <a:latin typeface="Arial"/>
                <a:ea typeface="Arial"/>
                <a:cs typeface="Arial"/>
                <a:sym typeface="Arial"/>
              </a:defRPr>
            </a:pPr>
            <a:r>
              <a:t>422m (1386’) to top of parapet, 541m (1776’) to top of spire</a:t>
            </a:r>
          </a:p>
          <a:p>
            <a:pPr marL="202679" indent="-202679" defTabSz="914400">
              <a:spcBef>
                <a:spcPts val="1100"/>
              </a:spcBef>
              <a:buSzPct val="100000"/>
              <a:buFont typeface="Arial"/>
              <a:buChar char="•"/>
              <a:defRPr sz="1400">
                <a:latin typeface="Arial"/>
                <a:ea typeface="Arial"/>
                <a:cs typeface="Arial"/>
                <a:sym typeface="Arial"/>
              </a:defRPr>
            </a:pPr>
            <a:r>
              <a:t>Approximately 122m (448’) spire</a:t>
            </a:r>
          </a:p>
          <a:p>
            <a:pPr marL="202679" indent="-202679" defTabSz="914400">
              <a:spcBef>
                <a:spcPts val="1100"/>
              </a:spcBef>
              <a:buSzPct val="100000"/>
              <a:buFont typeface="Arial"/>
              <a:buChar char="•"/>
              <a:defRPr sz="1400">
                <a:latin typeface="Arial"/>
                <a:ea typeface="Arial"/>
                <a:cs typeface="Arial"/>
                <a:sym typeface="Arial"/>
              </a:defRPr>
            </a:pPr>
            <a:r>
              <a:t>First Move-ins fall 2014</a:t>
            </a:r>
          </a:p>
        </p:txBody>
      </p:sp>
      <p:pic>
        <p:nvPicPr>
          <p:cNvPr id="584" name="image36.jpeg"/>
          <p:cNvPicPr>
            <a:picLocks noChangeAspect="1"/>
          </p:cNvPicPr>
          <p:nvPr/>
        </p:nvPicPr>
        <p:blipFill>
          <a:blip r:embed="rId3">
            <a:extLst/>
          </a:blip>
          <a:stretch>
            <a:fillRect/>
          </a:stretch>
        </p:blipFill>
        <p:spPr>
          <a:xfrm>
            <a:off x="121918" y="1304372"/>
            <a:ext cx="4534262" cy="5185274"/>
          </a:xfrm>
          <a:prstGeom prst="rect">
            <a:avLst/>
          </a:prstGeom>
          <a:ln w="12700">
            <a:miter lim="400000"/>
          </a:ln>
        </p:spPr>
      </p:pic>
      <p:sp>
        <p:nvSpPr>
          <p:cNvPr id="585" name="Shape 585"/>
          <p:cNvSpPr/>
          <p:nvPr/>
        </p:nvSpPr>
        <p:spPr>
          <a:xfrm>
            <a:off x="4435671" y="6383570"/>
            <a:ext cx="5515886" cy="3535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algn="ctr" defTabSz="914400">
              <a:defRPr sz="1000">
                <a:latin typeface="+mj-lt"/>
                <a:ea typeface="+mj-ea"/>
                <a:cs typeface="+mj-cs"/>
                <a:sym typeface="Calibri"/>
              </a:defRPr>
            </a:pPr>
            <a:r>
              <a:t>Summary of GPD – 2015, J.Vitkala</a:t>
            </a:r>
          </a:p>
          <a:p>
            <a:pPr algn="ctr" defTabSz="914400">
              <a:defRPr sz="1000">
                <a:latin typeface="+mj-lt"/>
                <a:ea typeface="+mj-ea"/>
                <a:cs typeface="+mj-cs"/>
                <a:sym typeface="Calibri"/>
              </a:defRPr>
            </a:pPr>
            <a:r>
              <a:t>Source: </a:t>
            </a:r>
            <a:r>
              <a:rPr u="sng">
                <a:solidFill>
                  <a:srgbClr val="0000FF"/>
                </a:solidFill>
                <a:uFill>
                  <a:solidFill>
                    <a:srgbClr val="0000FF"/>
                  </a:solidFill>
                </a:uFill>
                <a:hlinkClick r:id="rId4"/>
              </a:rPr>
              <a:t>www.gpd.fi</a:t>
            </a:r>
            <a:r>
              <a:t>  ©Christoph Timm, SOM Architects</a:t>
            </a:r>
          </a:p>
        </p:txBody>
      </p:sp>
      <p:sp>
        <p:nvSpPr>
          <p:cNvPr id="586" name="Shape 586"/>
          <p:cNvSpPr/>
          <p:nvPr/>
        </p:nvSpPr>
        <p:spPr>
          <a:xfrm>
            <a:off x="117485" y="6534701"/>
            <a:ext cx="1850690" cy="2138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lvl1pPr defTabSz="914400">
              <a:defRPr sz="1000">
                <a:latin typeface="+mj-lt"/>
                <a:ea typeface="+mj-ea"/>
                <a:cs typeface="+mj-cs"/>
                <a:sym typeface="Calibri"/>
              </a:defRPr>
            </a:lvl1pPr>
          </a:lstStyle>
          <a:p>
            <a:r>
              <a:t>Photo by James Ewing</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4" name="image38.png"/>
          <p:cNvPicPr>
            <a:picLocks noChangeAspect="1"/>
          </p:cNvPicPr>
          <p:nvPr/>
        </p:nvPicPr>
        <p:blipFill>
          <a:blip r:embed="rId3">
            <a:extLst/>
          </a:blip>
          <a:stretch>
            <a:fillRect/>
          </a:stretch>
        </p:blipFill>
        <p:spPr>
          <a:xfrm>
            <a:off x="-389467" y="-13892"/>
            <a:ext cx="13002514" cy="6885784"/>
          </a:xfrm>
          <a:prstGeom prst="rect">
            <a:avLst/>
          </a:prstGeom>
          <a:ln w="12700">
            <a:miter lim="400000"/>
          </a:ln>
        </p:spPr>
      </p:pic>
      <p:sp>
        <p:nvSpPr>
          <p:cNvPr id="595" name="Shape 595"/>
          <p:cNvSpPr/>
          <p:nvPr/>
        </p:nvSpPr>
        <p:spPr>
          <a:xfrm>
            <a:off x="-38525" y="6055981"/>
            <a:ext cx="3415845" cy="677551"/>
          </a:xfrm>
          <a:prstGeom prst="rect">
            <a:avLst/>
          </a:prstGeom>
          <a:solidFill>
            <a:srgbClr val="FFFFFF">
              <a:alpha val="65603"/>
            </a:srgbClr>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sp>
        <p:nvSpPr>
          <p:cNvPr id="596" name="Shape 596"/>
          <p:cNvSpPr/>
          <p:nvPr/>
        </p:nvSpPr>
        <p:spPr>
          <a:xfrm>
            <a:off x="9155" y="6440721"/>
            <a:ext cx="1850690" cy="2011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lvl1pPr defTabSz="914400">
              <a:defRPr sz="800">
                <a:latin typeface="+mj-lt"/>
                <a:ea typeface="+mj-ea"/>
                <a:cs typeface="+mj-cs"/>
                <a:sym typeface="Calibri"/>
              </a:defRPr>
            </a:lvl1pPr>
          </a:lstStyle>
          <a:p>
            <a:r>
              <a:t>Photo by James Ewing</a:t>
            </a:r>
          </a:p>
        </p:txBody>
      </p:sp>
      <p:sp>
        <p:nvSpPr>
          <p:cNvPr id="597" name="Shape 597"/>
          <p:cNvSpPr/>
          <p:nvPr/>
        </p:nvSpPr>
        <p:spPr>
          <a:xfrm>
            <a:off x="-139" y="6122244"/>
            <a:ext cx="3763912" cy="3535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1000">
                <a:latin typeface="+mj-lt"/>
                <a:ea typeface="+mj-ea"/>
                <a:cs typeface="+mj-cs"/>
                <a:sym typeface="Calibri"/>
              </a:defRPr>
            </a:pPr>
            <a:r>
              <a:t>Summary of GPD – 2015, J.Vitkala</a:t>
            </a:r>
          </a:p>
          <a:p>
            <a:pPr defTabSz="914400">
              <a:defRPr sz="1000">
                <a:latin typeface="+mj-lt"/>
                <a:ea typeface="+mj-ea"/>
                <a:cs typeface="+mj-cs"/>
                <a:sym typeface="Calibri"/>
              </a:defRPr>
            </a:pPr>
            <a:r>
              <a:t>Source: </a:t>
            </a:r>
            <a:r>
              <a:rPr u="sng">
                <a:solidFill>
                  <a:srgbClr val="0000FF"/>
                </a:solidFill>
                <a:uFill>
                  <a:solidFill>
                    <a:srgbClr val="0000FF"/>
                  </a:solidFill>
                </a:uFill>
                <a:hlinkClick r:id="rId4"/>
              </a:rPr>
              <a:t>www.gpd.fi</a:t>
            </a:r>
            <a:r>
              <a:t>  ©Christoph Timm, SOM Architects</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0" name="image37.jpeg"/>
          <p:cNvPicPr>
            <a:picLocks noChangeAspect="1"/>
          </p:cNvPicPr>
          <p:nvPr/>
        </p:nvPicPr>
        <p:blipFill>
          <a:blip r:embed="rId2">
            <a:extLst/>
          </a:blip>
          <a:stretch>
            <a:fillRect/>
          </a:stretch>
        </p:blipFill>
        <p:spPr>
          <a:xfrm>
            <a:off x="-2" y="-185"/>
            <a:ext cx="13245869" cy="6858370"/>
          </a:xfrm>
          <a:prstGeom prst="rect">
            <a:avLst/>
          </a:prstGeom>
          <a:ln w="12700">
            <a:miter lim="400000"/>
          </a:ln>
        </p:spPr>
      </p:pic>
      <p:sp>
        <p:nvSpPr>
          <p:cNvPr id="591" name="Shape 591"/>
          <p:cNvSpPr/>
          <p:nvPr/>
        </p:nvSpPr>
        <p:spPr>
          <a:xfrm>
            <a:off x="-38717" y="6116951"/>
            <a:ext cx="3383340" cy="609521"/>
          </a:xfrm>
          <a:prstGeom prst="rect">
            <a:avLst/>
          </a:prstGeom>
          <a:solidFill>
            <a:srgbClr val="FFFFFF">
              <a:alpha val="65603"/>
            </a:srgbClr>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sp>
        <p:nvSpPr>
          <p:cNvPr id="592" name="Shape 592"/>
          <p:cNvSpPr/>
          <p:nvPr/>
        </p:nvSpPr>
        <p:spPr>
          <a:xfrm>
            <a:off x="57796" y="6244911"/>
            <a:ext cx="4363986" cy="3535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1000">
                <a:latin typeface="+mj-lt"/>
                <a:ea typeface="+mj-ea"/>
                <a:cs typeface="+mj-cs"/>
                <a:sym typeface="Calibri"/>
              </a:defRPr>
            </a:pPr>
            <a:r>
              <a:t>Summary of GPD – 2015, J.Vitkala</a:t>
            </a:r>
          </a:p>
          <a:p>
            <a:pPr defTabSz="914400">
              <a:defRPr sz="1000">
                <a:latin typeface="+mj-lt"/>
                <a:ea typeface="+mj-ea"/>
                <a:cs typeface="+mj-cs"/>
                <a:sym typeface="Calibri"/>
              </a:defRPr>
            </a:pPr>
            <a:r>
              <a:t>Source: </a:t>
            </a:r>
            <a:r>
              <a:rPr u="sng">
                <a:solidFill>
                  <a:srgbClr val="0000FF"/>
                </a:solidFill>
                <a:uFill>
                  <a:solidFill>
                    <a:srgbClr val="0000FF"/>
                  </a:solidFill>
                </a:uFill>
                <a:hlinkClick r:id="rId3"/>
              </a:rPr>
              <a:t>www.gpd.fi</a:t>
            </a:r>
            <a:r>
              <a:t>  ©Christoph Timm, SOM Architects</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p:cNvSpPr>
          <p:nvPr>
            <p:ph type="title"/>
          </p:nvPr>
        </p:nvSpPr>
        <p:spPr>
          <a:xfrm>
            <a:off x="363702" y="1386797"/>
            <a:ext cx="9135899" cy="739185"/>
          </a:xfrm>
          <a:prstGeom prst="rect">
            <a:avLst/>
          </a:prstGeom>
        </p:spPr>
        <p:txBody>
          <a:bodyPr/>
          <a:lstStyle/>
          <a:p>
            <a:r>
              <a:t>Participant History</a:t>
            </a:r>
          </a:p>
        </p:txBody>
      </p:sp>
      <p:sp>
        <p:nvSpPr>
          <p:cNvPr id="428" name="Shape 428"/>
          <p:cNvSpPr>
            <a:spLocks noGrp="1"/>
          </p:cNvSpPr>
          <p:nvPr>
            <p:ph type="body" sz="quarter" idx="1"/>
          </p:nvPr>
        </p:nvSpPr>
        <p:spPr>
          <a:xfrm>
            <a:off x="367947" y="5636676"/>
            <a:ext cx="8445836" cy="1082698"/>
          </a:xfrm>
          <a:prstGeom prst="rect">
            <a:avLst/>
          </a:prstGeom>
        </p:spPr>
        <p:txBody>
          <a:bodyPr/>
          <a:lstStyle/>
          <a:p>
            <a:pPr defTabSz="914400">
              <a:lnSpc>
                <a:spcPct val="80000"/>
              </a:lnSpc>
              <a:spcBef>
                <a:spcPts val="700"/>
              </a:spcBef>
              <a:buClrTx/>
              <a:buSzPct val="100000"/>
              <a:buFont typeface="Arial"/>
              <a:defRPr sz="1000">
                <a:latin typeface="+mj-lt"/>
                <a:ea typeface="+mj-ea"/>
                <a:cs typeface="+mj-cs"/>
                <a:sym typeface="Calibri"/>
              </a:defRPr>
            </a:pPr>
            <a:r>
              <a:t>Since 1992</a:t>
            </a:r>
            <a:endParaRPr sz="2400"/>
          </a:p>
          <a:p>
            <a:pPr lvl="1" defTabSz="914400">
              <a:lnSpc>
                <a:spcPct val="80000"/>
              </a:lnSpc>
              <a:spcBef>
                <a:spcPts val="700"/>
              </a:spcBef>
              <a:buClrTx/>
              <a:buFont typeface="Arial"/>
              <a:buChar char="–"/>
              <a:defRPr sz="800">
                <a:latin typeface="+mj-lt"/>
                <a:ea typeface="+mj-ea"/>
                <a:cs typeface="+mj-cs"/>
                <a:sym typeface="Calibri"/>
              </a:defRPr>
            </a:pPr>
            <a:r>
              <a:t>Over 12 000 participants since 1992</a:t>
            </a:r>
            <a:endParaRPr sz="2400"/>
          </a:p>
          <a:p>
            <a:pPr lvl="1" defTabSz="914400">
              <a:lnSpc>
                <a:spcPct val="80000"/>
              </a:lnSpc>
              <a:spcBef>
                <a:spcPts val="700"/>
              </a:spcBef>
              <a:buClrTx/>
              <a:buFont typeface="Arial"/>
              <a:buChar char="–"/>
              <a:defRPr sz="800">
                <a:latin typeface="+mj-lt"/>
                <a:ea typeface="+mj-ea"/>
                <a:cs typeface="+mj-cs"/>
                <a:sym typeface="Calibri"/>
              </a:defRPr>
            </a:pPr>
            <a:r>
              <a:t>Over 1 000 speakers</a:t>
            </a:r>
            <a:endParaRPr sz="2400"/>
          </a:p>
          <a:p>
            <a:pPr lvl="1" defTabSz="914400">
              <a:lnSpc>
                <a:spcPct val="80000"/>
              </a:lnSpc>
              <a:spcBef>
                <a:spcPts val="700"/>
              </a:spcBef>
              <a:buClrTx/>
              <a:buFont typeface="Arial"/>
              <a:buChar char="–"/>
              <a:defRPr sz="800">
                <a:latin typeface="+mj-lt"/>
                <a:ea typeface="+mj-ea"/>
                <a:cs typeface="+mj-cs"/>
                <a:sym typeface="Calibri"/>
              </a:defRPr>
            </a:pPr>
            <a:r>
              <a:t>Over 10 000 pages of technical papers published</a:t>
            </a:r>
            <a:endParaRPr sz="2400"/>
          </a:p>
          <a:p>
            <a:pPr defTabSz="914400">
              <a:lnSpc>
                <a:spcPct val="80000"/>
              </a:lnSpc>
              <a:spcBef>
                <a:spcPts val="700"/>
              </a:spcBef>
              <a:buClrTx/>
              <a:buSzPct val="100000"/>
              <a:buFont typeface="Arial"/>
              <a:defRPr sz="1000">
                <a:latin typeface="+mj-lt"/>
                <a:ea typeface="+mj-ea"/>
                <a:cs typeface="+mj-cs"/>
                <a:sym typeface="Calibri"/>
              </a:defRPr>
            </a:pPr>
            <a:r>
              <a:t>In 2017, the target is to get around 800 participants to attend, since GPD will be celebration its 25</a:t>
            </a:r>
            <a:r>
              <a:rPr baseline="30000"/>
              <a:t>th</a:t>
            </a:r>
            <a:r>
              <a:t> anniversary</a:t>
            </a:r>
          </a:p>
        </p:txBody>
      </p:sp>
      <p:pic>
        <p:nvPicPr>
          <p:cNvPr id="429" name="image6.jpg"/>
          <p:cNvPicPr>
            <a:picLocks noChangeAspect="1"/>
          </p:cNvPicPr>
          <p:nvPr/>
        </p:nvPicPr>
        <p:blipFill>
          <a:blip r:embed="rId2">
            <a:extLst/>
          </a:blip>
          <a:stretch>
            <a:fillRect/>
          </a:stretch>
        </p:blipFill>
        <p:spPr>
          <a:xfrm>
            <a:off x="363352" y="2053334"/>
            <a:ext cx="8881815" cy="3608735"/>
          </a:xfrm>
          <a:prstGeom prst="rect">
            <a:avLst/>
          </a:prstGeom>
          <a:ln w="12700">
            <a:miter lim="400000"/>
          </a:ln>
        </p:spPr>
      </p:pic>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 name="image39.jpeg"/>
          <p:cNvPicPr>
            <a:picLocks noChangeAspect="1"/>
          </p:cNvPicPr>
          <p:nvPr/>
        </p:nvPicPr>
        <p:blipFill>
          <a:blip r:embed="rId2">
            <a:extLst/>
          </a:blip>
          <a:stretch>
            <a:fillRect/>
          </a:stretch>
        </p:blipFill>
        <p:spPr>
          <a:xfrm>
            <a:off x="-2" y="-13892"/>
            <a:ext cx="12241392" cy="6885784"/>
          </a:xfrm>
          <a:prstGeom prst="rect">
            <a:avLst/>
          </a:prstGeom>
          <a:ln w="12700">
            <a:miter lim="400000"/>
          </a:ln>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 name="image40.jpeg"/>
          <p:cNvPicPr>
            <a:picLocks noChangeAspect="1"/>
          </p:cNvPicPr>
          <p:nvPr/>
        </p:nvPicPr>
        <p:blipFill>
          <a:blip r:embed="rId2">
            <a:extLst/>
          </a:blip>
          <a:stretch>
            <a:fillRect/>
          </a:stretch>
        </p:blipFill>
        <p:spPr>
          <a:xfrm>
            <a:off x="-2" y="-30825"/>
            <a:ext cx="12301599" cy="6919650"/>
          </a:xfrm>
          <a:prstGeom prst="rect">
            <a:avLst/>
          </a:prstGeom>
          <a:ln w="12700">
            <a:miter lim="400000"/>
          </a:ln>
        </p:spPr>
      </p:pic>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5" name="image41.jpeg"/>
          <p:cNvPicPr>
            <a:picLocks noChangeAspect="1"/>
          </p:cNvPicPr>
          <p:nvPr/>
        </p:nvPicPr>
        <p:blipFill>
          <a:blip r:embed="rId2">
            <a:extLst/>
          </a:blip>
          <a:stretch>
            <a:fillRect/>
          </a:stretch>
        </p:blipFill>
        <p:spPr>
          <a:xfrm>
            <a:off x="-218521" y="-32937"/>
            <a:ext cx="10873793" cy="6923873"/>
          </a:xfrm>
          <a:prstGeom prst="rect">
            <a:avLst/>
          </a:prstGeom>
          <a:ln w="12700">
            <a:miter lim="400000"/>
          </a:ln>
        </p:spPr>
      </p:pic>
      <p:sp>
        <p:nvSpPr>
          <p:cNvPr id="606" name="Shape 606"/>
          <p:cNvSpPr/>
          <p:nvPr/>
        </p:nvSpPr>
        <p:spPr>
          <a:xfrm>
            <a:off x="7115003" y="6173968"/>
            <a:ext cx="3317848" cy="469820"/>
          </a:xfrm>
          <a:prstGeom prst="rect">
            <a:avLst/>
          </a:prstGeom>
          <a:solidFill>
            <a:srgbClr val="FFFFFF">
              <a:alpha val="65603"/>
            </a:srgbClr>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sp>
        <p:nvSpPr>
          <p:cNvPr id="607" name="Shape 607"/>
          <p:cNvSpPr/>
          <p:nvPr/>
        </p:nvSpPr>
        <p:spPr>
          <a:xfrm>
            <a:off x="7218092" y="6232078"/>
            <a:ext cx="2737701" cy="3535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1000">
                <a:latin typeface="+mj-lt"/>
                <a:ea typeface="+mj-ea"/>
                <a:cs typeface="+mj-cs"/>
                <a:sym typeface="Calibri"/>
              </a:defRPr>
            </a:pPr>
            <a:r>
              <a:t>Summary of GPD – 2015, J.Vitkala</a:t>
            </a:r>
          </a:p>
          <a:p>
            <a:pPr defTabSz="914400">
              <a:defRPr sz="1000">
                <a:latin typeface="+mj-lt"/>
                <a:ea typeface="+mj-ea"/>
                <a:cs typeface="+mj-cs"/>
                <a:sym typeface="Calibri"/>
              </a:defRPr>
            </a:pPr>
            <a:r>
              <a:t>Source: </a:t>
            </a:r>
            <a:r>
              <a:rPr u="sng">
                <a:solidFill>
                  <a:srgbClr val="0000FF"/>
                </a:solidFill>
                <a:uFill>
                  <a:solidFill>
                    <a:srgbClr val="0000FF"/>
                  </a:solidFill>
                </a:uFill>
                <a:hlinkClick r:id="rId3"/>
              </a:rPr>
              <a:t>www.gpd.fi</a:t>
            </a:r>
            <a:r>
              <a:t>  ©Peter French, Snohetta </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5" name="Shape 615"/>
          <p:cNvSpPr/>
          <p:nvPr/>
        </p:nvSpPr>
        <p:spPr>
          <a:xfrm>
            <a:off x="-14818" y="6108682"/>
            <a:ext cx="2708553" cy="603386"/>
          </a:xfrm>
          <a:prstGeom prst="rect">
            <a:avLst/>
          </a:prstGeom>
          <a:solidFill>
            <a:srgbClr val="FFFFFF">
              <a:alpha val="65603"/>
            </a:srgbClr>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2032"/>
          <a:stretch/>
        </p:blipFill>
        <p:spPr>
          <a:xfrm>
            <a:off x="0" y="0"/>
            <a:ext cx="9902536" cy="6858000"/>
          </a:xfrm>
          <a:prstGeom prst="rect">
            <a:avLst/>
          </a:prstGeom>
        </p:spPr>
      </p:pic>
      <p:sp>
        <p:nvSpPr>
          <p:cNvPr id="6" name="Shape 621"/>
          <p:cNvSpPr/>
          <p:nvPr/>
        </p:nvSpPr>
        <p:spPr>
          <a:xfrm>
            <a:off x="-14819" y="6254614"/>
            <a:ext cx="2708553" cy="603386"/>
          </a:xfrm>
          <a:prstGeom prst="rect">
            <a:avLst/>
          </a:prstGeom>
          <a:solidFill>
            <a:srgbClr val="FFFFFF">
              <a:alpha val="65603"/>
            </a:srgbClr>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sp>
        <p:nvSpPr>
          <p:cNvPr id="7" name="Shape 622"/>
          <p:cNvSpPr/>
          <p:nvPr/>
        </p:nvSpPr>
        <p:spPr>
          <a:xfrm>
            <a:off x="78123" y="6313456"/>
            <a:ext cx="2522667" cy="690476"/>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algn="r" defTabSz="914400">
              <a:defRPr sz="800">
                <a:latin typeface="+mj-lt"/>
                <a:ea typeface="+mj-ea"/>
                <a:cs typeface="+mj-cs"/>
                <a:sym typeface="Calibri"/>
              </a:defRPr>
            </a:pPr>
            <a:r>
              <a:rPr dirty="0"/>
              <a:t>Summary of GPD – 2015, </a:t>
            </a:r>
            <a:r>
              <a:rPr dirty="0" err="1"/>
              <a:t>J.Vitkala</a:t>
            </a:r>
            <a:endParaRPr dirty="0"/>
          </a:p>
          <a:p>
            <a:pPr algn="r" defTabSz="914400">
              <a:defRPr sz="800">
                <a:latin typeface="+mj-lt"/>
                <a:ea typeface="+mj-ea"/>
                <a:cs typeface="+mj-cs"/>
                <a:sym typeface="Calibri"/>
              </a:defRPr>
            </a:pPr>
            <a:r>
              <a:rPr dirty="0"/>
              <a:t>Source: </a:t>
            </a:r>
            <a:r>
              <a:rPr u="sng" dirty="0">
                <a:solidFill>
                  <a:srgbClr val="0000FF"/>
                </a:solidFill>
                <a:uFill>
                  <a:solidFill>
                    <a:srgbClr val="0000FF"/>
                  </a:solidFill>
                </a:uFill>
                <a:hlinkClick r:id="rId4"/>
              </a:rPr>
              <a:t>www.gpd.fi</a:t>
            </a:r>
            <a:r>
              <a:rPr lang="fi-FI" u="sng" dirty="0">
                <a:solidFill>
                  <a:srgbClr val="0000FF"/>
                </a:solidFill>
                <a:uFill>
                  <a:solidFill>
                    <a:srgbClr val="0000FF"/>
                  </a:solidFill>
                </a:uFill>
              </a:rPr>
              <a:t>  </a:t>
            </a:r>
            <a:r>
              <a:rPr lang="en-US" sz="800" dirty="0">
                <a:sym typeface="Calibri"/>
              </a:rPr>
              <a:t>©Qatar Railways Company, designed by </a:t>
            </a:r>
            <a:r>
              <a:rPr lang="en-US" sz="800" dirty="0" err="1">
                <a:sym typeface="Calibri"/>
              </a:rPr>
              <a:t>UNStudio</a:t>
            </a:r>
            <a:endParaRPr lang="fi-FI" sz="800" dirty="0">
              <a:sym typeface="Calibri"/>
            </a:endParaRPr>
          </a:p>
          <a:p>
            <a:pPr algn="r" defTabSz="914400">
              <a:defRPr sz="800">
                <a:latin typeface="+mj-lt"/>
                <a:ea typeface="+mj-ea"/>
                <a:cs typeface="+mj-cs"/>
                <a:sym typeface="Calibri"/>
              </a:defRPr>
            </a:pPr>
            <a:endParaRPr lang="fi-FI" u="sng" dirty="0">
              <a:solidFill>
                <a:srgbClr val="0000FF"/>
              </a:solidFill>
              <a:uFill>
                <a:solidFill>
                  <a:srgbClr val="0000FF"/>
                </a:solidFill>
              </a:uFill>
            </a:endParaRPr>
          </a:p>
          <a:p>
            <a:pPr algn="r" defTabSz="914400">
              <a:defRPr sz="800">
                <a:latin typeface="+mj-lt"/>
                <a:ea typeface="+mj-ea"/>
                <a:cs typeface="+mj-cs"/>
                <a:sym typeface="Calibri"/>
              </a:defRPr>
            </a:pPr>
            <a:endParaRPr dirty="0"/>
          </a:p>
        </p:txBody>
      </p:sp>
    </p:spTree>
    <p:extLst>
      <p:ext uri="{BB962C8B-B14F-4D97-AF65-F5344CB8AC3E}">
        <p14:creationId xmlns:p14="http://schemas.microsoft.com/office/powerpoint/2010/main" val="3553638161"/>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456"/>
          <a:stretch/>
        </p:blipFill>
        <p:spPr>
          <a:xfrm>
            <a:off x="-9054" y="0"/>
            <a:ext cx="9902353" cy="6858000"/>
          </a:xfrm>
          <a:prstGeom prst="rect">
            <a:avLst/>
          </a:prstGeom>
        </p:spPr>
      </p:pic>
      <p:sp>
        <p:nvSpPr>
          <p:cNvPr id="621" name="Shape 621"/>
          <p:cNvSpPr/>
          <p:nvPr/>
        </p:nvSpPr>
        <p:spPr>
          <a:xfrm>
            <a:off x="-11467" y="6254614"/>
            <a:ext cx="2708553" cy="603386"/>
          </a:xfrm>
          <a:prstGeom prst="rect">
            <a:avLst/>
          </a:prstGeom>
          <a:solidFill>
            <a:srgbClr val="FFFFFF">
              <a:alpha val="65603"/>
            </a:srgbClr>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sp>
        <p:nvSpPr>
          <p:cNvPr id="622" name="Shape 622"/>
          <p:cNvSpPr/>
          <p:nvPr/>
        </p:nvSpPr>
        <p:spPr>
          <a:xfrm>
            <a:off x="99583" y="6334180"/>
            <a:ext cx="2522667" cy="444254"/>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algn="r" defTabSz="914400">
              <a:defRPr sz="800">
                <a:latin typeface="+mj-lt"/>
                <a:ea typeface="+mj-ea"/>
                <a:cs typeface="+mj-cs"/>
                <a:sym typeface="Calibri"/>
              </a:defRPr>
            </a:pPr>
            <a:r>
              <a:rPr dirty="0"/>
              <a:t>Summary of GPD – 2015, </a:t>
            </a:r>
            <a:r>
              <a:rPr dirty="0" err="1"/>
              <a:t>J.Vitkala</a:t>
            </a:r>
            <a:endParaRPr dirty="0"/>
          </a:p>
          <a:p>
            <a:pPr algn="r" defTabSz="914400">
              <a:defRPr sz="800">
                <a:latin typeface="+mj-lt"/>
                <a:ea typeface="+mj-ea"/>
                <a:cs typeface="+mj-cs"/>
                <a:sym typeface="Calibri"/>
              </a:defRPr>
            </a:pPr>
            <a:r>
              <a:rPr dirty="0"/>
              <a:t>Source: </a:t>
            </a:r>
            <a:r>
              <a:rPr u="sng" dirty="0">
                <a:solidFill>
                  <a:srgbClr val="0000FF"/>
                </a:solidFill>
                <a:uFill>
                  <a:solidFill>
                    <a:srgbClr val="0000FF"/>
                  </a:solidFill>
                </a:uFill>
                <a:hlinkClick r:id="rId4"/>
              </a:rPr>
              <a:t>www.gpd.fi</a:t>
            </a:r>
            <a:r>
              <a:rPr lang="fi-FI" u="sng" dirty="0">
                <a:solidFill>
                  <a:srgbClr val="0000FF"/>
                </a:solidFill>
                <a:uFill>
                  <a:solidFill>
                    <a:srgbClr val="0000FF"/>
                  </a:solidFill>
                </a:uFill>
              </a:rPr>
              <a:t> </a:t>
            </a:r>
            <a:r>
              <a:rPr lang="en-US" sz="800" dirty="0">
                <a:sym typeface="Calibri"/>
              </a:rPr>
              <a:t>©Qatar Railways Company, designed by </a:t>
            </a:r>
            <a:r>
              <a:rPr lang="en-US" sz="800" dirty="0" err="1">
                <a:sym typeface="Calibri"/>
              </a:rPr>
              <a:t>UNStudio</a:t>
            </a:r>
            <a:endParaRPr dirty="0"/>
          </a:p>
        </p:txBody>
      </p:sp>
    </p:spTree>
    <p:extLst>
      <p:ext uri="{BB962C8B-B14F-4D97-AF65-F5344CB8AC3E}">
        <p14:creationId xmlns:p14="http://schemas.microsoft.com/office/powerpoint/2010/main" val="3585067318"/>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hape 619"/>
          <p:cNvSpPr/>
          <p:nvPr/>
        </p:nvSpPr>
        <p:spPr>
          <a:xfrm>
            <a:off x="0" y="5262197"/>
            <a:ext cx="9893300" cy="3535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algn="ctr" defTabSz="914400">
              <a:defRPr sz="1000">
                <a:latin typeface="+mj-lt"/>
                <a:ea typeface="+mj-ea"/>
                <a:cs typeface="+mj-cs"/>
                <a:sym typeface="Calibri"/>
              </a:defRPr>
            </a:pPr>
            <a:r>
              <a:t>Summary of GPD – 2015, J.Vitkala</a:t>
            </a:r>
          </a:p>
          <a:p>
            <a:pPr algn="ctr" defTabSz="914400">
              <a:defRPr sz="1000">
                <a:latin typeface="+mj-lt"/>
                <a:ea typeface="+mj-ea"/>
                <a:cs typeface="+mj-cs"/>
                <a:sym typeface="Calibri"/>
              </a:defRPr>
            </a:pPr>
            <a:r>
              <a:t>Source: </a:t>
            </a:r>
            <a:r>
              <a:rPr u="sng">
                <a:solidFill>
                  <a:srgbClr val="0000FF"/>
                </a:solidFill>
                <a:uFill>
                  <a:solidFill>
                    <a:srgbClr val="0000FF"/>
                  </a:solidFill>
                </a:uFill>
                <a:hlinkClick r:id="rId2"/>
              </a:rPr>
              <a:t>www.gpd.fi</a:t>
            </a:r>
            <a:r>
              <a:t>  © Juho Grönholm, Arkkitehtitoimisto ALA</a:t>
            </a:r>
          </a:p>
        </p:txBody>
      </p:sp>
      <p:pic>
        <p:nvPicPr>
          <p:cNvPr id="620" name="image44.png"/>
          <p:cNvPicPr>
            <a:picLocks noChangeAspect="1"/>
          </p:cNvPicPr>
          <p:nvPr/>
        </p:nvPicPr>
        <p:blipFill>
          <a:blip r:embed="rId3">
            <a:extLst/>
          </a:blip>
          <a:stretch>
            <a:fillRect/>
          </a:stretch>
        </p:blipFill>
        <p:spPr>
          <a:xfrm>
            <a:off x="-3785030" y="2756"/>
            <a:ext cx="15561907" cy="5205764"/>
          </a:xfrm>
          <a:prstGeom prst="rect">
            <a:avLst/>
          </a:prstGeom>
          <a:ln w="12700">
            <a:miter lim="400000"/>
          </a:ln>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 name="image45.jpeg" descr="2014_08_31_ALA_library_0019"/>
          <p:cNvPicPr>
            <a:picLocks noChangeAspect="1"/>
          </p:cNvPicPr>
          <p:nvPr/>
        </p:nvPicPr>
        <p:blipFill>
          <a:blip r:embed="rId2">
            <a:extLst/>
          </a:blip>
          <a:stretch>
            <a:fillRect/>
          </a:stretch>
        </p:blipFill>
        <p:spPr>
          <a:xfrm>
            <a:off x="-401934" y="-18760"/>
            <a:ext cx="12770092" cy="6895519"/>
          </a:xfrm>
          <a:prstGeom prst="rect">
            <a:avLst/>
          </a:prstGeom>
          <a:ln w="12700">
            <a:miter lim="400000"/>
          </a:ln>
        </p:spPr>
      </p:pic>
      <p:sp>
        <p:nvSpPr>
          <p:cNvPr id="623" name="Shape 623"/>
          <p:cNvSpPr/>
          <p:nvPr/>
        </p:nvSpPr>
        <p:spPr>
          <a:xfrm>
            <a:off x="7017745" y="29796"/>
            <a:ext cx="2824756" cy="4932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lvl="1" indent="457200" algn="r" defTabSz="914400">
              <a:defRPr sz="1000">
                <a:latin typeface="+mj-lt"/>
                <a:ea typeface="+mj-ea"/>
                <a:cs typeface="+mj-cs"/>
                <a:sym typeface="Calibri"/>
              </a:defRPr>
            </a:pPr>
            <a:r>
              <a:t>Summary of GPD – 2015, J.Vitkala</a:t>
            </a:r>
          </a:p>
          <a:p>
            <a:pPr lvl="1" indent="457200" algn="r" defTabSz="914400">
              <a:defRPr sz="1000">
                <a:latin typeface="+mj-lt"/>
                <a:ea typeface="+mj-ea"/>
                <a:cs typeface="+mj-cs"/>
                <a:sym typeface="Calibri"/>
              </a:defRPr>
            </a:pPr>
            <a:r>
              <a:t>Source: </a:t>
            </a:r>
            <a:r>
              <a:rPr u="sng">
                <a:solidFill>
                  <a:srgbClr val="0000FF"/>
                </a:solidFill>
                <a:uFill>
                  <a:solidFill>
                    <a:srgbClr val="0000FF"/>
                  </a:solidFill>
                </a:uFill>
                <a:hlinkClick r:id="rId3"/>
              </a:rPr>
              <a:t>www.gpd.fi</a:t>
            </a:r>
            <a:r>
              <a:t>  © Juho Grönholm, Arkkitehtitoimisto ALA</a:t>
            </a: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5" name="image46.jpeg" descr="C:\Documents and Settings\adam.semel\Desktop\110915 - Skyline SIDE VIEW_002.JPG"/>
          <p:cNvPicPr>
            <a:picLocks noChangeAspect="1"/>
          </p:cNvPicPr>
          <p:nvPr/>
        </p:nvPicPr>
        <p:blipFill>
          <a:blip r:embed="rId2">
            <a:extLst/>
          </a:blip>
          <a:srcRect l="8890" r="11110"/>
          <a:stretch>
            <a:fillRect/>
          </a:stretch>
        </p:blipFill>
        <p:spPr>
          <a:xfrm>
            <a:off x="-58628" y="-81625"/>
            <a:ext cx="3009159" cy="7021371"/>
          </a:xfrm>
          <a:prstGeom prst="rect">
            <a:avLst/>
          </a:prstGeom>
          <a:ln w="12700">
            <a:miter lim="400000"/>
          </a:ln>
        </p:spPr>
      </p:pic>
      <p:pic>
        <p:nvPicPr>
          <p:cNvPr id="626" name="image47.jpeg" descr="V:\01-Concept Design\Render\111111\TALLVIEW007-2.jpg"/>
          <p:cNvPicPr>
            <a:picLocks noChangeAspect="1"/>
          </p:cNvPicPr>
          <p:nvPr/>
        </p:nvPicPr>
        <p:blipFill>
          <a:blip r:embed="rId3">
            <a:extLst/>
          </a:blip>
          <a:srcRect l="9457" r="17126" b="5556"/>
          <a:stretch>
            <a:fillRect/>
          </a:stretch>
        </p:blipFill>
        <p:spPr>
          <a:xfrm>
            <a:off x="2943998" y="-184"/>
            <a:ext cx="8769161" cy="6858080"/>
          </a:xfrm>
          <a:prstGeom prst="rect">
            <a:avLst/>
          </a:prstGeom>
          <a:ln w="12700">
            <a:miter lim="400000"/>
          </a:ln>
        </p:spPr>
      </p:pic>
      <p:sp>
        <p:nvSpPr>
          <p:cNvPr id="627" name="Shape 627"/>
          <p:cNvSpPr/>
          <p:nvPr/>
        </p:nvSpPr>
        <p:spPr>
          <a:xfrm>
            <a:off x="7501491" y="1091521"/>
            <a:ext cx="1341880" cy="1872945"/>
          </a:xfrm>
          <a:custGeom>
            <a:avLst/>
            <a:gdLst/>
            <a:ahLst/>
            <a:cxnLst>
              <a:cxn ang="0">
                <a:pos x="wd2" y="hd2"/>
              </a:cxn>
              <a:cxn ang="5400000">
                <a:pos x="wd2" y="hd2"/>
              </a:cxn>
              <a:cxn ang="10800000">
                <a:pos x="wd2" y="hd2"/>
              </a:cxn>
              <a:cxn ang="16200000">
                <a:pos x="wd2" y="hd2"/>
              </a:cxn>
            </a:cxnLst>
            <a:rect l="0" t="0" r="r" b="b"/>
            <a:pathLst>
              <a:path w="21600" h="21589" extrusionOk="0">
                <a:moveTo>
                  <a:pt x="0" y="0"/>
                </a:moveTo>
                <a:cubicBezTo>
                  <a:pt x="4114" y="4361"/>
                  <a:pt x="8934" y="9399"/>
                  <a:pt x="10855" y="12707"/>
                </a:cubicBezTo>
                <a:cubicBezTo>
                  <a:pt x="12777" y="16015"/>
                  <a:pt x="10791" y="18368"/>
                  <a:pt x="11530" y="19848"/>
                </a:cubicBezTo>
                <a:cubicBezTo>
                  <a:pt x="12269" y="21329"/>
                  <a:pt x="13634" y="21578"/>
                  <a:pt x="15289" y="21589"/>
                </a:cubicBezTo>
                <a:cubicBezTo>
                  <a:pt x="16945" y="21600"/>
                  <a:pt x="20738" y="19143"/>
                  <a:pt x="21600" y="19066"/>
                </a:cubicBezTo>
              </a:path>
            </a:pathLst>
          </a:custGeom>
          <a:ln w="76200" cap="rnd">
            <a:solidFill>
              <a:srgbClr val="CC0000"/>
            </a:solidFill>
          </a:ln>
        </p:spPr>
        <p:txBody>
          <a:bodyPr lIns="45718" tIns="45718" rIns="45718" bIns="45718"/>
          <a:lstStyle/>
          <a:p>
            <a:pPr defTabSz="996806">
              <a:defRPr sz="1000">
                <a:latin typeface="Arial"/>
                <a:ea typeface="Arial"/>
                <a:cs typeface="Arial"/>
                <a:sym typeface="Arial"/>
              </a:defRPr>
            </a:pPr>
            <a:endParaRPr/>
          </a:p>
        </p:txBody>
      </p:sp>
      <p:sp>
        <p:nvSpPr>
          <p:cNvPr id="628" name="Shape 628"/>
          <p:cNvSpPr/>
          <p:nvPr/>
        </p:nvSpPr>
        <p:spPr>
          <a:xfrm>
            <a:off x="5550277" y="1083831"/>
            <a:ext cx="1918448" cy="5282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730" y="1583"/>
                  <a:pt x="17853" y="3475"/>
                  <a:pt x="17079" y="4707"/>
                </a:cubicBezTo>
                <a:cubicBezTo>
                  <a:pt x="16305" y="5940"/>
                  <a:pt x="17183" y="6400"/>
                  <a:pt x="16958" y="7396"/>
                </a:cubicBezTo>
                <a:cubicBezTo>
                  <a:pt x="15077" y="9558"/>
                  <a:pt x="14123" y="8290"/>
                  <a:pt x="11321" y="10731"/>
                </a:cubicBezTo>
                <a:cubicBezTo>
                  <a:pt x="9313" y="12253"/>
                  <a:pt x="72" y="21556"/>
                  <a:pt x="0" y="21600"/>
                </a:cubicBezTo>
              </a:path>
            </a:pathLst>
          </a:custGeom>
          <a:ln w="76200" cap="rnd">
            <a:solidFill>
              <a:srgbClr val="CC0000"/>
            </a:solidFill>
          </a:ln>
        </p:spPr>
        <p:txBody>
          <a:bodyPr lIns="45718" tIns="45718" rIns="45718" bIns="45718"/>
          <a:lstStyle/>
          <a:p>
            <a:pPr defTabSz="996806">
              <a:defRPr sz="1000">
                <a:latin typeface="Arial"/>
                <a:ea typeface="Arial"/>
                <a:cs typeface="Arial"/>
                <a:sym typeface="Arial"/>
              </a:defRPr>
            </a:pPr>
            <a:endParaRPr/>
          </a:p>
        </p:txBody>
      </p:sp>
      <p:sp>
        <p:nvSpPr>
          <p:cNvPr id="629" name="Shape 629"/>
          <p:cNvSpPr/>
          <p:nvPr/>
        </p:nvSpPr>
        <p:spPr>
          <a:xfrm>
            <a:off x="8850007" y="2735723"/>
            <a:ext cx="266044" cy="476360"/>
          </a:xfrm>
          <a:prstGeom prst="line">
            <a:avLst/>
          </a:prstGeom>
          <a:ln w="76200" cap="rnd">
            <a:solidFill>
              <a:srgbClr val="CC0000"/>
            </a:solidFill>
          </a:ln>
        </p:spPr>
        <p:txBody>
          <a:bodyPr lIns="45718" tIns="45718" rIns="45718" bIns="45718"/>
          <a:lstStyle/>
          <a:p>
            <a:endParaRPr/>
          </a:p>
        </p:txBody>
      </p:sp>
      <p:sp>
        <p:nvSpPr>
          <p:cNvPr id="630" name="Shape 630"/>
          <p:cNvSpPr/>
          <p:nvPr/>
        </p:nvSpPr>
        <p:spPr>
          <a:xfrm>
            <a:off x="2956603" y="6478983"/>
            <a:ext cx="4223654" cy="3535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1000">
                <a:latin typeface="+mj-lt"/>
                <a:ea typeface="+mj-ea"/>
                <a:cs typeface="+mj-cs"/>
                <a:sym typeface="Calibri"/>
              </a:defRPr>
            </a:pPr>
            <a:r>
              <a:t>Summary of GPD – 2015, J.Vitkala</a:t>
            </a:r>
          </a:p>
          <a:p>
            <a:pPr defTabSz="914400">
              <a:defRPr sz="1000">
                <a:latin typeface="+mj-lt"/>
                <a:ea typeface="+mj-ea"/>
                <a:cs typeface="+mj-cs"/>
                <a:sym typeface="Calibri"/>
              </a:defRPr>
            </a:pPr>
            <a:r>
              <a:t>Source: </a:t>
            </a:r>
            <a:r>
              <a:rPr u="sng">
                <a:solidFill>
                  <a:srgbClr val="0000FF"/>
                </a:solidFill>
                <a:uFill>
                  <a:solidFill>
                    <a:srgbClr val="0000FF"/>
                  </a:solidFill>
                </a:uFill>
                <a:hlinkClick r:id="rId4"/>
              </a:rPr>
              <a:t>www.gpd.fi</a:t>
            </a:r>
            <a:r>
              <a:t>  ©Christoph Timm, SOM Architects</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 name="image48.jpeg" descr="V:\01-Concept Design\Render\111116\ridge apt view south.jpg"/>
          <p:cNvPicPr>
            <a:picLocks noChangeAspect="1"/>
          </p:cNvPicPr>
          <p:nvPr/>
        </p:nvPicPr>
        <p:blipFill>
          <a:blip r:embed="rId3">
            <a:extLst/>
          </a:blip>
          <a:stretch>
            <a:fillRect/>
          </a:stretch>
        </p:blipFill>
        <p:spPr>
          <a:xfrm>
            <a:off x="-13965" y="-56226"/>
            <a:ext cx="11462102" cy="6970451"/>
          </a:xfrm>
          <a:prstGeom prst="rect">
            <a:avLst/>
          </a:prstGeom>
          <a:ln w="12700">
            <a:miter lim="400000"/>
          </a:ln>
        </p:spPr>
      </p:pic>
      <p:sp>
        <p:nvSpPr>
          <p:cNvPr id="633" name="Shape 633"/>
          <p:cNvSpPr/>
          <p:nvPr/>
        </p:nvSpPr>
        <p:spPr>
          <a:xfrm>
            <a:off x="28370" y="4215704"/>
            <a:ext cx="9056783" cy="1433598"/>
          </a:xfrm>
          <a:custGeom>
            <a:avLst/>
            <a:gdLst/>
            <a:ahLst/>
            <a:cxnLst>
              <a:cxn ang="0">
                <a:pos x="wd2" y="hd2"/>
              </a:cxn>
              <a:cxn ang="5400000">
                <a:pos x="wd2" y="hd2"/>
              </a:cxn>
              <a:cxn ang="10800000">
                <a:pos x="wd2" y="hd2"/>
              </a:cxn>
              <a:cxn ang="16200000">
                <a:pos x="wd2" y="hd2"/>
              </a:cxn>
            </a:cxnLst>
            <a:rect l="0" t="0" r="r" b="b"/>
            <a:pathLst>
              <a:path w="21600" h="21186" extrusionOk="0">
                <a:moveTo>
                  <a:pt x="0" y="21186"/>
                </a:moveTo>
                <a:cubicBezTo>
                  <a:pt x="866" y="18835"/>
                  <a:pt x="3438" y="8881"/>
                  <a:pt x="5138" y="5365"/>
                </a:cubicBezTo>
                <a:cubicBezTo>
                  <a:pt x="6837" y="1849"/>
                  <a:pt x="8470" y="597"/>
                  <a:pt x="10198" y="91"/>
                </a:cubicBezTo>
                <a:cubicBezTo>
                  <a:pt x="11927" y="-414"/>
                  <a:pt x="13611" y="1300"/>
                  <a:pt x="15511" y="2333"/>
                </a:cubicBezTo>
                <a:cubicBezTo>
                  <a:pt x="17328" y="3629"/>
                  <a:pt x="20104" y="4552"/>
                  <a:pt x="21600" y="3124"/>
                </a:cubicBezTo>
              </a:path>
            </a:pathLst>
          </a:custGeom>
          <a:ln w="76200">
            <a:solidFill>
              <a:srgbClr val="CC0000"/>
            </a:solidFill>
          </a:ln>
        </p:spPr>
        <p:txBody>
          <a:bodyPr lIns="45718" tIns="45718" rIns="45718" bIns="45718"/>
          <a:lstStyle/>
          <a:p>
            <a:pPr defTabSz="996806">
              <a:defRPr sz="1000">
                <a:latin typeface="Arial"/>
                <a:ea typeface="Arial"/>
                <a:cs typeface="Arial"/>
                <a:sym typeface="Arial"/>
              </a:defRPr>
            </a:pPr>
            <a:endParaRPr/>
          </a:p>
        </p:txBody>
      </p:sp>
      <p:grpSp>
        <p:nvGrpSpPr>
          <p:cNvPr id="636" name="Group 636"/>
          <p:cNvGrpSpPr/>
          <p:nvPr/>
        </p:nvGrpSpPr>
        <p:grpSpPr>
          <a:xfrm>
            <a:off x="7776464" y="1387214"/>
            <a:ext cx="2237092" cy="979814"/>
            <a:chOff x="0" y="0"/>
            <a:chExt cx="2237091" cy="979813"/>
          </a:xfrm>
        </p:grpSpPr>
        <p:sp>
          <p:nvSpPr>
            <p:cNvPr id="634" name="Shape 634"/>
            <p:cNvSpPr/>
            <p:nvPr/>
          </p:nvSpPr>
          <p:spPr>
            <a:xfrm rot="20580000">
              <a:off x="1676116" y="44953"/>
              <a:ext cx="440508" cy="889907"/>
            </a:xfrm>
            <a:custGeom>
              <a:avLst/>
              <a:gdLst/>
              <a:ahLst/>
              <a:cxnLst>
                <a:cxn ang="0">
                  <a:pos x="wd2" y="hd2"/>
                </a:cxn>
                <a:cxn ang="5400000">
                  <a:pos x="wd2" y="hd2"/>
                </a:cxn>
                <a:cxn ang="10800000">
                  <a:pos x="wd2" y="hd2"/>
                </a:cxn>
                <a:cxn ang="16200000">
                  <a:pos x="wd2" y="hd2"/>
                </a:cxn>
              </a:cxnLst>
              <a:rect l="0" t="0" r="r" b="b"/>
              <a:pathLst>
                <a:path w="8979" h="21600" extrusionOk="0">
                  <a:moveTo>
                    <a:pt x="6221" y="0"/>
                  </a:moveTo>
                  <a:cubicBezTo>
                    <a:pt x="16369" y="9303"/>
                    <a:pt x="-5231" y="15068"/>
                    <a:pt x="1230" y="21600"/>
                  </a:cubicBezTo>
                </a:path>
              </a:pathLst>
            </a:custGeom>
            <a:noFill/>
            <a:ln w="76200" cap="flat">
              <a:solidFill>
                <a:srgbClr val="CC0000"/>
              </a:solidFill>
              <a:prstDash val="solid"/>
              <a:round/>
            </a:ln>
            <a:effectLst/>
          </p:spPr>
          <p:txBody>
            <a:bodyPr wrap="square" lIns="45718" tIns="45718" rIns="45718" bIns="45718" numCol="1" anchor="t">
              <a:noAutofit/>
            </a:bodyPr>
            <a:lstStyle/>
            <a:p>
              <a:pPr defTabSz="996806">
                <a:defRPr>
                  <a:latin typeface="+mj-lt"/>
                  <a:ea typeface="+mj-ea"/>
                  <a:cs typeface="+mj-cs"/>
                  <a:sym typeface="Calibri"/>
                </a:defRPr>
              </a:pPr>
              <a:endParaRPr/>
            </a:p>
          </p:txBody>
        </p:sp>
        <p:sp>
          <p:nvSpPr>
            <p:cNvPr id="635" name="Shape 635"/>
            <p:cNvSpPr/>
            <p:nvPr/>
          </p:nvSpPr>
          <p:spPr>
            <a:xfrm rot="20580000">
              <a:off x="-17368" y="397169"/>
              <a:ext cx="2040378" cy="1861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294" tIns="25294" rIns="25294" bIns="25294" numCol="1" anchor="t">
              <a:spAutoFit/>
            </a:bodyPr>
            <a:lstStyle>
              <a:lvl1pPr defTabSz="996806">
                <a:defRPr sz="1000">
                  <a:latin typeface="Arial"/>
                  <a:ea typeface="Arial"/>
                  <a:cs typeface="Arial"/>
                  <a:sym typeface="Arial"/>
                </a:defRPr>
              </a:lvl1pPr>
            </a:lstStyle>
            <a:p>
              <a:r>
                <a:t>``</a:t>
              </a:r>
            </a:p>
          </p:txBody>
        </p:sp>
      </p:grpSp>
      <p:sp>
        <p:nvSpPr>
          <p:cNvPr id="637" name="Shape 637"/>
          <p:cNvSpPr/>
          <p:nvPr/>
        </p:nvSpPr>
        <p:spPr>
          <a:xfrm>
            <a:off x="9605129" y="2324505"/>
            <a:ext cx="1589070" cy="1945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482" y="17280"/>
                  <a:pt x="20189" y="19200"/>
                  <a:pt x="21600" y="21600"/>
                </a:cubicBezTo>
              </a:path>
            </a:pathLst>
          </a:custGeom>
          <a:ln w="76200">
            <a:solidFill>
              <a:srgbClr val="CC0000"/>
            </a:solidFill>
          </a:ln>
        </p:spPr>
        <p:txBody>
          <a:bodyPr lIns="45718" tIns="45718" rIns="45718" bIns="45718"/>
          <a:lstStyle/>
          <a:p>
            <a:pPr defTabSz="996806">
              <a:defRPr sz="1000">
                <a:latin typeface="Arial"/>
                <a:ea typeface="Arial"/>
                <a:cs typeface="Arial"/>
                <a:sym typeface="Arial"/>
              </a:defRPr>
            </a:pPr>
            <a:endParaRPr/>
          </a:p>
        </p:txBody>
      </p:sp>
      <p:sp>
        <p:nvSpPr>
          <p:cNvPr id="638" name="Shape 638"/>
          <p:cNvSpPr/>
          <p:nvPr/>
        </p:nvSpPr>
        <p:spPr>
          <a:xfrm>
            <a:off x="9255117" y="4328521"/>
            <a:ext cx="1589070" cy="908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144" y="12086"/>
                  <a:pt x="18779" y="4886"/>
                  <a:pt x="21600" y="0"/>
                </a:cubicBezTo>
              </a:path>
            </a:pathLst>
          </a:custGeom>
          <a:ln w="76200">
            <a:solidFill>
              <a:srgbClr val="CC0000"/>
            </a:solidFill>
          </a:ln>
        </p:spPr>
        <p:txBody>
          <a:bodyPr lIns="45718" tIns="45718" rIns="45718" bIns="45718"/>
          <a:lstStyle/>
          <a:p>
            <a:pPr defTabSz="996806">
              <a:defRPr sz="1000">
                <a:latin typeface="Arial"/>
                <a:ea typeface="Arial"/>
                <a:cs typeface="Arial"/>
                <a:sym typeface="Arial"/>
              </a:defRPr>
            </a:pPr>
            <a:endParaRPr/>
          </a:p>
        </p:txBody>
      </p:sp>
      <p:sp>
        <p:nvSpPr>
          <p:cNvPr id="639" name="Shape 639"/>
          <p:cNvSpPr/>
          <p:nvPr/>
        </p:nvSpPr>
        <p:spPr>
          <a:xfrm>
            <a:off x="675338" y="-434313"/>
            <a:ext cx="8952505" cy="2347589"/>
          </a:xfrm>
          <a:custGeom>
            <a:avLst/>
            <a:gdLst/>
            <a:ahLst/>
            <a:cxnLst>
              <a:cxn ang="0">
                <a:pos x="wd2" y="hd2"/>
              </a:cxn>
              <a:cxn ang="5400000">
                <a:pos x="wd2" y="hd2"/>
              </a:cxn>
              <a:cxn ang="10800000">
                <a:pos x="wd2" y="hd2"/>
              </a:cxn>
              <a:cxn ang="16200000">
                <a:pos x="wd2" y="hd2"/>
              </a:cxn>
            </a:cxnLst>
            <a:rect l="0" t="0" r="r" b="b"/>
            <a:pathLst>
              <a:path w="21600" h="21369" extrusionOk="0">
                <a:moveTo>
                  <a:pt x="0" y="0"/>
                </a:moveTo>
                <a:cubicBezTo>
                  <a:pt x="1369" y="6661"/>
                  <a:pt x="2738" y="13322"/>
                  <a:pt x="4392" y="16875"/>
                </a:cubicBezTo>
                <a:cubicBezTo>
                  <a:pt x="6046" y="20427"/>
                  <a:pt x="8297" y="21031"/>
                  <a:pt x="9924" y="21315"/>
                </a:cubicBezTo>
                <a:cubicBezTo>
                  <a:pt x="11550" y="21600"/>
                  <a:pt x="12246" y="20769"/>
                  <a:pt x="14149" y="18583"/>
                </a:cubicBezTo>
                <a:cubicBezTo>
                  <a:pt x="16053" y="15987"/>
                  <a:pt x="19545" y="15044"/>
                  <a:pt x="21600" y="16946"/>
                </a:cubicBezTo>
              </a:path>
            </a:pathLst>
          </a:custGeom>
          <a:ln w="76200">
            <a:solidFill>
              <a:srgbClr val="CC0000"/>
            </a:solidFill>
          </a:ln>
        </p:spPr>
        <p:txBody>
          <a:bodyPr lIns="45718" tIns="45718" rIns="45718" bIns="45718"/>
          <a:lstStyle/>
          <a:p>
            <a:pPr defTabSz="996806">
              <a:defRPr sz="1000">
                <a:latin typeface="Arial"/>
                <a:ea typeface="Arial"/>
                <a:cs typeface="Arial"/>
                <a:sym typeface="Arial"/>
              </a:defRPr>
            </a:pPr>
            <a:endParaRPr/>
          </a:p>
        </p:txBody>
      </p:sp>
      <p:sp>
        <p:nvSpPr>
          <p:cNvPr id="640" name="Shape 640"/>
          <p:cNvSpPr/>
          <p:nvPr/>
        </p:nvSpPr>
        <p:spPr>
          <a:xfrm>
            <a:off x="-48262" y="6369248"/>
            <a:ext cx="3385190" cy="677551"/>
          </a:xfrm>
          <a:prstGeom prst="rect">
            <a:avLst/>
          </a:prstGeom>
          <a:solidFill>
            <a:srgbClr val="FFFFFF">
              <a:alpha val="65603"/>
            </a:srgbClr>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sp>
        <p:nvSpPr>
          <p:cNvPr id="641" name="Shape 641"/>
          <p:cNvSpPr/>
          <p:nvPr/>
        </p:nvSpPr>
        <p:spPr>
          <a:xfrm>
            <a:off x="86402" y="6444934"/>
            <a:ext cx="3752993" cy="3535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1000">
                <a:latin typeface="+mj-lt"/>
                <a:ea typeface="+mj-ea"/>
                <a:cs typeface="+mj-cs"/>
                <a:sym typeface="Calibri"/>
              </a:defRPr>
            </a:pPr>
            <a:r>
              <a:t>Summary of GPD – 2015, J.Vitkala</a:t>
            </a:r>
          </a:p>
          <a:p>
            <a:pPr defTabSz="914400">
              <a:defRPr sz="1000">
                <a:latin typeface="+mj-lt"/>
                <a:ea typeface="+mj-ea"/>
                <a:cs typeface="+mj-cs"/>
                <a:sym typeface="Calibri"/>
              </a:defRPr>
            </a:pPr>
            <a:r>
              <a:t>Source: </a:t>
            </a:r>
            <a:r>
              <a:rPr u="sng">
                <a:solidFill>
                  <a:srgbClr val="0000FF"/>
                </a:solidFill>
                <a:uFill>
                  <a:solidFill>
                    <a:srgbClr val="0000FF"/>
                  </a:solidFill>
                </a:uFill>
                <a:hlinkClick r:id="rId4"/>
              </a:rPr>
              <a:t>www.gpd.fi</a:t>
            </a:r>
            <a:r>
              <a:t>  ©Christoph Timm, SOM Architects</a:t>
            </a: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 name="image49.png"/>
          <p:cNvPicPr>
            <a:picLocks noChangeAspect="1"/>
          </p:cNvPicPr>
          <p:nvPr/>
        </p:nvPicPr>
        <p:blipFill>
          <a:blip r:embed="rId2">
            <a:extLst/>
          </a:blip>
          <a:stretch>
            <a:fillRect/>
          </a:stretch>
        </p:blipFill>
        <p:spPr>
          <a:xfrm>
            <a:off x="-15708" y="-752385"/>
            <a:ext cx="9924716" cy="8192888"/>
          </a:xfrm>
          <a:prstGeom prst="rect">
            <a:avLst/>
          </a:prstGeom>
          <a:ln w="12700">
            <a:miter lim="400000"/>
          </a:ln>
        </p:spPr>
      </p:pic>
      <p:sp>
        <p:nvSpPr>
          <p:cNvPr id="646" name="Shape 646"/>
          <p:cNvSpPr/>
          <p:nvPr/>
        </p:nvSpPr>
        <p:spPr>
          <a:xfrm>
            <a:off x="3279152" y="6128299"/>
            <a:ext cx="3309082" cy="582081"/>
          </a:xfrm>
          <a:prstGeom prst="rect">
            <a:avLst/>
          </a:prstGeom>
          <a:solidFill>
            <a:srgbClr val="FFFFFF">
              <a:alpha val="65603"/>
            </a:srgbClr>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sp>
        <p:nvSpPr>
          <p:cNvPr id="647" name="Shape 647"/>
          <p:cNvSpPr/>
          <p:nvPr/>
        </p:nvSpPr>
        <p:spPr>
          <a:xfrm>
            <a:off x="3305066" y="6248889"/>
            <a:ext cx="3309082" cy="3535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algn="ctr" defTabSz="914400">
              <a:defRPr sz="1000">
                <a:latin typeface="+mj-lt"/>
                <a:ea typeface="+mj-ea"/>
                <a:cs typeface="+mj-cs"/>
                <a:sym typeface="Calibri"/>
              </a:defRPr>
            </a:pPr>
            <a:r>
              <a:t>Summary of GPD – 2015, J.Vitkala</a:t>
            </a:r>
          </a:p>
          <a:p>
            <a:pPr algn="ctr" defTabSz="914400">
              <a:defRPr sz="1000">
                <a:latin typeface="+mj-lt"/>
                <a:ea typeface="+mj-ea"/>
                <a:cs typeface="+mj-cs"/>
                <a:sym typeface="Calibri"/>
              </a:defRPr>
            </a:pPr>
            <a:r>
              <a:t>Source: </a:t>
            </a:r>
            <a:r>
              <a:rPr u="sng">
                <a:solidFill>
                  <a:srgbClr val="0000FF"/>
                </a:solidFill>
                <a:uFill>
                  <a:solidFill>
                    <a:srgbClr val="0000FF"/>
                  </a:solidFill>
                </a:uFill>
                <a:hlinkClick r:id="rId3"/>
              </a:rPr>
              <a:t>www.gpd.fi</a:t>
            </a:r>
            <a:r>
              <a:t>  ©Urmilla Jokhu-Sowell, GANA</a:t>
            </a:r>
          </a:p>
        </p:txBody>
      </p:sp>
      <p:sp>
        <p:nvSpPr>
          <p:cNvPr id="648" name="Shape 648"/>
          <p:cNvSpPr/>
          <p:nvPr/>
        </p:nvSpPr>
        <p:spPr>
          <a:xfrm>
            <a:off x="1145116" y="114135"/>
            <a:ext cx="7603068" cy="582082"/>
          </a:xfrm>
          <a:prstGeom prst="rect">
            <a:avLst/>
          </a:prstGeom>
          <a:solidFill>
            <a:srgbClr val="FFFFFF">
              <a:alpha val="65603"/>
            </a:srgbClr>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sp>
        <p:nvSpPr>
          <p:cNvPr id="649" name="Shape 649"/>
          <p:cNvSpPr/>
          <p:nvPr/>
        </p:nvSpPr>
        <p:spPr>
          <a:xfrm>
            <a:off x="11897" y="164875"/>
            <a:ext cx="9869505" cy="4805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lvl1pPr algn="ctr">
              <a:defRPr sz="2800">
                <a:solidFill>
                  <a:schemeClr val="accent1"/>
                </a:solidFill>
                <a:latin typeface="+mj-lt"/>
                <a:ea typeface="+mj-ea"/>
                <a:cs typeface="+mj-cs"/>
                <a:sym typeface="Calibri"/>
              </a:defRPr>
            </a:lvl1pPr>
          </a:lstStyle>
          <a:p>
            <a:r>
              <a:t>Aquaria Grande residential tower Mumbai India</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7" name="Group 437"/>
          <p:cNvGrpSpPr/>
          <p:nvPr/>
        </p:nvGrpSpPr>
        <p:grpSpPr>
          <a:xfrm>
            <a:off x="363701" y="2125981"/>
            <a:ext cx="7716453" cy="4929926"/>
            <a:chOff x="0" y="0"/>
            <a:chExt cx="7716451" cy="4929925"/>
          </a:xfrm>
        </p:grpSpPr>
        <p:pic>
          <p:nvPicPr>
            <p:cNvPr id="431" name="image7.png"/>
            <p:cNvPicPr>
              <a:picLocks noChangeAspect="1"/>
            </p:cNvPicPr>
            <p:nvPr/>
          </p:nvPicPr>
          <p:blipFill>
            <a:blip r:embed="rId2">
              <a:extLst/>
            </a:blip>
            <a:stretch>
              <a:fillRect/>
            </a:stretch>
          </p:blipFill>
          <p:spPr>
            <a:xfrm>
              <a:off x="0" y="0"/>
              <a:ext cx="7651091" cy="4929926"/>
            </a:xfrm>
            <a:prstGeom prst="rect">
              <a:avLst/>
            </a:prstGeom>
            <a:ln w="12700" cap="flat">
              <a:noFill/>
              <a:miter lim="400000"/>
            </a:ln>
            <a:effectLst/>
          </p:spPr>
        </p:pic>
        <p:sp>
          <p:nvSpPr>
            <p:cNvPr id="432" name="Shape 432"/>
            <p:cNvSpPr/>
            <p:nvPr/>
          </p:nvSpPr>
          <p:spPr>
            <a:xfrm>
              <a:off x="6016908" y="936954"/>
              <a:ext cx="765858" cy="3454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defRPr sz="1700">
                  <a:latin typeface="+mj-lt"/>
                  <a:ea typeface="+mj-ea"/>
                  <a:cs typeface="+mj-cs"/>
                  <a:sym typeface="Calibri"/>
                </a:defRPr>
              </a:lvl1pPr>
            </a:lstStyle>
            <a:p>
              <a:r>
                <a:t>35-40%</a:t>
              </a:r>
            </a:p>
          </p:txBody>
        </p:sp>
        <p:sp>
          <p:nvSpPr>
            <p:cNvPr id="433" name="Shape 433"/>
            <p:cNvSpPr/>
            <p:nvPr/>
          </p:nvSpPr>
          <p:spPr>
            <a:xfrm>
              <a:off x="6950594" y="1755801"/>
              <a:ext cx="765858" cy="3454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defRPr sz="1700">
                  <a:latin typeface="+mj-lt"/>
                  <a:ea typeface="+mj-ea"/>
                  <a:cs typeface="+mj-cs"/>
                  <a:sym typeface="Calibri"/>
                </a:defRPr>
              </a:lvl1pPr>
            </a:lstStyle>
            <a:p>
              <a:r>
                <a:t>35-45%</a:t>
              </a:r>
            </a:p>
          </p:txBody>
        </p:sp>
        <p:sp>
          <p:nvSpPr>
            <p:cNvPr id="434" name="Shape 434"/>
            <p:cNvSpPr/>
            <p:nvPr/>
          </p:nvSpPr>
          <p:spPr>
            <a:xfrm>
              <a:off x="4638309" y="2548043"/>
              <a:ext cx="765857" cy="3454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defRPr sz="1700">
                  <a:latin typeface="+mj-lt"/>
                  <a:ea typeface="+mj-ea"/>
                  <a:cs typeface="+mj-cs"/>
                  <a:sym typeface="Calibri"/>
                </a:defRPr>
              </a:lvl1pPr>
            </a:lstStyle>
            <a:p>
              <a:r>
                <a:t>20-25%</a:t>
              </a:r>
            </a:p>
          </p:txBody>
        </p:sp>
        <p:sp>
          <p:nvSpPr>
            <p:cNvPr id="435" name="Shape 435"/>
            <p:cNvSpPr/>
            <p:nvPr/>
          </p:nvSpPr>
          <p:spPr>
            <a:xfrm>
              <a:off x="4145519" y="3335619"/>
              <a:ext cx="652637" cy="3454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defRPr sz="1700">
                  <a:latin typeface="+mj-lt"/>
                  <a:ea typeface="+mj-ea"/>
                  <a:cs typeface="+mj-cs"/>
                  <a:sym typeface="Calibri"/>
                </a:defRPr>
              </a:lvl1pPr>
            </a:lstStyle>
            <a:p>
              <a:r>
                <a:t>5-10%</a:t>
              </a:r>
            </a:p>
          </p:txBody>
        </p:sp>
        <p:sp>
          <p:nvSpPr>
            <p:cNvPr id="436" name="Shape 436"/>
            <p:cNvSpPr/>
            <p:nvPr/>
          </p:nvSpPr>
          <p:spPr>
            <a:xfrm>
              <a:off x="3698404" y="4152063"/>
              <a:ext cx="539416" cy="3454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defRPr sz="1700">
                  <a:latin typeface="+mj-lt"/>
                  <a:ea typeface="+mj-ea"/>
                  <a:cs typeface="+mj-cs"/>
                  <a:sym typeface="Calibri"/>
                </a:defRPr>
              </a:lvl1pPr>
            </a:lstStyle>
            <a:p>
              <a:r>
                <a:t>2-5%</a:t>
              </a:r>
            </a:p>
          </p:txBody>
        </p:sp>
      </p:grpSp>
      <p:sp>
        <p:nvSpPr>
          <p:cNvPr id="438" name="Shape 438"/>
          <p:cNvSpPr>
            <a:spLocks noGrp="1"/>
          </p:cNvSpPr>
          <p:nvPr>
            <p:ph type="title"/>
          </p:nvPr>
        </p:nvSpPr>
        <p:spPr>
          <a:xfrm>
            <a:off x="363702" y="1386797"/>
            <a:ext cx="9135899" cy="739185"/>
          </a:xfrm>
          <a:prstGeom prst="rect">
            <a:avLst/>
          </a:prstGeom>
        </p:spPr>
        <p:txBody>
          <a:bodyPr/>
          <a:lstStyle/>
          <a:p>
            <a:r>
              <a:rPr dirty="0"/>
              <a:t>Participant Seniority Profiles</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6" name="image51.jpeg"/>
          <p:cNvPicPr>
            <a:picLocks noChangeAspect="1"/>
          </p:cNvPicPr>
          <p:nvPr/>
        </p:nvPicPr>
        <p:blipFill>
          <a:blip r:embed="rId2">
            <a:extLst/>
          </a:blip>
          <a:stretch>
            <a:fillRect/>
          </a:stretch>
        </p:blipFill>
        <p:spPr>
          <a:xfrm>
            <a:off x="-45314" y="-175151"/>
            <a:ext cx="9983928" cy="7208302"/>
          </a:xfrm>
          <a:prstGeom prst="rect">
            <a:avLst/>
          </a:prstGeom>
          <a:ln w="12700">
            <a:miter lim="400000"/>
          </a:ln>
        </p:spPr>
      </p:pic>
      <p:sp>
        <p:nvSpPr>
          <p:cNvPr id="657" name="Shape 657"/>
          <p:cNvSpPr/>
          <p:nvPr/>
        </p:nvSpPr>
        <p:spPr>
          <a:xfrm>
            <a:off x="-182457" y="6315088"/>
            <a:ext cx="2670008" cy="426911"/>
          </a:xfrm>
          <a:prstGeom prst="rect">
            <a:avLst/>
          </a:prstGeom>
          <a:solidFill>
            <a:srgbClr val="FFFFFF">
              <a:alpha val="65603"/>
            </a:srgbClr>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sp>
        <p:nvSpPr>
          <p:cNvPr id="658" name="Shape 658"/>
          <p:cNvSpPr/>
          <p:nvPr/>
        </p:nvSpPr>
        <p:spPr>
          <a:xfrm>
            <a:off x="78660" y="6364442"/>
            <a:ext cx="3709991" cy="3281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900">
                <a:latin typeface="+mj-lt"/>
                <a:ea typeface="+mj-ea"/>
                <a:cs typeface="+mj-cs"/>
                <a:sym typeface="Calibri"/>
              </a:defRPr>
            </a:pPr>
            <a:r>
              <a:rPr dirty="0"/>
              <a:t>Summary of GPD – 2015, </a:t>
            </a:r>
            <a:r>
              <a:rPr dirty="0" err="1"/>
              <a:t>J.Vitkala</a:t>
            </a:r>
            <a:r>
              <a:rPr dirty="0"/>
              <a:t>  </a:t>
            </a:r>
          </a:p>
          <a:p>
            <a:pPr defTabSz="914400">
              <a:defRPr sz="900">
                <a:latin typeface="+mj-lt"/>
                <a:ea typeface="+mj-ea"/>
                <a:cs typeface="+mj-cs"/>
                <a:sym typeface="Calibri"/>
              </a:defRPr>
            </a:pPr>
            <a:r>
              <a:rPr dirty="0"/>
              <a:t>Source: </a:t>
            </a:r>
            <a:r>
              <a:rPr u="sng" dirty="0">
                <a:solidFill>
                  <a:srgbClr val="0000FF"/>
                </a:solidFill>
                <a:uFill>
                  <a:solidFill>
                    <a:srgbClr val="0000FF"/>
                  </a:solidFill>
                </a:uFill>
                <a:hlinkClick r:id="rId3"/>
              </a:rPr>
              <a:t>www.gpd.fi</a:t>
            </a:r>
            <a:r>
              <a:rPr dirty="0"/>
              <a:t>  © Felix Weber, </a:t>
            </a:r>
            <a:r>
              <a:rPr dirty="0" err="1"/>
              <a:t>Aprup</a:t>
            </a:r>
            <a:endParaRPr dirty="0"/>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 name="image52.jpeg" descr="P:\196 The Opus\00 Project Info\Images\2iw94pv.jpg"/>
          <p:cNvPicPr>
            <a:picLocks noChangeAspect="1"/>
          </p:cNvPicPr>
          <p:nvPr/>
        </p:nvPicPr>
        <p:blipFill>
          <a:blip r:embed="rId2">
            <a:extLst/>
          </a:blip>
          <a:srcRect l="700" t="15397" b="5334"/>
          <a:stretch>
            <a:fillRect/>
          </a:stretch>
        </p:blipFill>
        <p:spPr>
          <a:xfrm>
            <a:off x="-1692805" y="-115094"/>
            <a:ext cx="13085604" cy="7088025"/>
          </a:xfrm>
          <a:prstGeom prst="rect">
            <a:avLst/>
          </a:prstGeom>
          <a:ln w="12700">
            <a:miter lim="400000"/>
          </a:ln>
        </p:spPr>
      </p:pic>
      <p:sp>
        <p:nvSpPr>
          <p:cNvPr id="661" name="Shape 661"/>
          <p:cNvSpPr/>
          <p:nvPr/>
        </p:nvSpPr>
        <p:spPr>
          <a:xfrm>
            <a:off x="-38525" y="6114820"/>
            <a:ext cx="3003682" cy="618711"/>
          </a:xfrm>
          <a:prstGeom prst="rect">
            <a:avLst/>
          </a:prstGeom>
          <a:solidFill>
            <a:srgbClr val="FFFFFF">
              <a:alpha val="65603"/>
            </a:srgbClr>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sp>
        <p:nvSpPr>
          <p:cNvPr id="662" name="Shape 662"/>
          <p:cNvSpPr/>
          <p:nvPr/>
        </p:nvSpPr>
        <p:spPr>
          <a:xfrm>
            <a:off x="66851" y="6260076"/>
            <a:ext cx="3256945" cy="3281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900">
                <a:latin typeface="+mj-lt"/>
                <a:ea typeface="+mj-ea"/>
                <a:cs typeface="+mj-cs"/>
                <a:sym typeface="Calibri"/>
              </a:defRPr>
            </a:pPr>
            <a:r>
              <a:rPr dirty="0"/>
              <a:t>Summary of GPD – 2015, </a:t>
            </a:r>
            <a:r>
              <a:rPr dirty="0" err="1"/>
              <a:t>J.Vitkala</a:t>
            </a:r>
            <a:r>
              <a:rPr dirty="0"/>
              <a:t>  </a:t>
            </a:r>
          </a:p>
          <a:p>
            <a:pPr defTabSz="914400">
              <a:defRPr sz="900">
                <a:latin typeface="+mj-lt"/>
                <a:ea typeface="+mj-ea"/>
                <a:cs typeface="+mj-cs"/>
                <a:sym typeface="Calibri"/>
              </a:defRPr>
            </a:pPr>
            <a:r>
              <a:rPr dirty="0"/>
              <a:t>Source: </a:t>
            </a:r>
            <a:r>
              <a:rPr u="sng" dirty="0">
                <a:solidFill>
                  <a:srgbClr val="0000FF"/>
                </a:solidFill>
                <a:uFill>
                  <a:solidFill>
                    <a:srgbClr val="0000FF"/>
                  </a:solidFill>
                </a:uFill>
                <a:hlinkClick r:id="rId3"/>
              </a:rPr>
              <a:t>www.gpd.fi</a:t>
            </a:r>
            <a:r>
              <a:rPr dirty="0"/>
              <a:t>  © Agnes </a:t>
            </a:r>
            <a:r>
              <a:rPr dirty="0" err="1"/>
              <a:t>Koltay</a:t>
            </a:r>
            <a:r>
              <a:rPr dirty="0"/>
              <a:t>, </a:t>
            </a:r>
            <a:r>
              <a:rPr dirty="0" err="1"/>
              <a:t>Kotlay</a:t>
            </a:r>
            <a:r>
              <a:rPr dirty="0"/>
              <a:t> Facades</a:t>
            </a: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 name="image50.jpeg"/>
          <p:cNvPicPr>
            <a:picLocks noChangeAspect="1"/>
          </p:cNvPicPr>
          <p:nvPr/>
        </p:nvPicPr>
        <p:blipFill>
          <a:blip r:embed="rId3">
            <a:extLst/>
          </a:blip>
          <a:stretch>
            <a:fillRect/>
          </a:stretch>
        </p:blipFill>
        <p:spPr>
          <a:xfrm>
            <a:off x="-59003" y="-48640"/>
            <a:ext cx="13041149" cy="6955281"/>
          </a:xfrm>
          <a:prstGeom prst="rect">
            <a:avLst/>
          </a:prstGeom>
          <a:ln w="12700">
            <a:miter lim="400000"/>
          </a:ln>
        </p:spPr>
      </p:pic>
      <p:sp>
        <p:nvSpPr>
          <p:cNvPr id="652" name="Shape 652"/>
          <p:cNvSpPr/>
          <p:nvPr/>
        </p:nvSpPr>
        <p:spPr>
          <a:xfrm>
            <a:off x="43020" y="6483961"/>
            <a:ext cx="3393389" cy="4932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1000">
                <a:solidFill>
                  <a:srgbClr val="FFFFFF"/>
                </a:solidFill>
                <a:latin typeface="+mj-lt"/>
                <a:ea typeface="+mj-ea"/>
                <a:cs typeface="+mj-cs"/>
                <a:sym typeface="Calibri"/>
              </a:defRPr>
            </a:pPr>
            <a:r>
              <a:t>Summary of GPD – 2015, J.Vitkala</a:t>
            </a:r>
          </a:p>
          <a:p>
            <a:pPr defTabSz="914400">
              <a:defRPr sz="1000">
                <a:solidFill>
                  <a:srgbClr val="FFFFFF"/>
                </a:solidFill>
                <a:latin typeface="+mj-lt"/>
                <a:ea typeface="+mj-ea"/>
                <a:cs typeface="+mj-cs"/>
                <a:sym typeface="Calibri"/>
              </a:defRPr>
            </a:pPr>
            <a:r>
              <a:t>Source: </a:t>
            </a:r>
            <a:r>
              <a:rPr u="sng">
                <a:solidFill>
                  <a:srgbClr val="0000FF"/>
                </a:solidFill>
                <a:uFill>
                  <a:solidFill>
                    <a:srgbClr val="0000FF"/>
                  </a:solidFill>
                </a:uFill>
                <a:hlinkClick r:id="rId4"/>
              </a:rPr>
              <a:t>www.gpd.fi</a:t>
            </a:r>
            <a:r>
              <a:t>  ©Peter French, Snohetta </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4" name="image53.jpg"/>
          <p:cNvPicPr>
            <a:picLocks noChangeAspect="1"/>
          </p:cNvPicPr>
          <p:nvPr/>
        </p:nvPicPr>
        <p:blipFill>
          <a:blip r:embed="rId2">
            <a:extLst/>
          </a:blip>
          <a:stretch>
            <a:fillRect/>
          </a:stretch>
        </p:blipFill>
        <p:spPr>
          <a:xfrm>
            <a:off x="-47425" y="-102786"/>
            <a:ext cx="11292679" cy="7063572"/>
          </a:xfrm>
          <a:prstGeom prst="rect">
            <a:avLst/>
          </a:prstGeom>
          <a:ln w="12700">
            <a:miter lim="400000"/>
          </a:ln>
        </p:spPr>
      </p:pic>
      <p:sp>
        <p:nvSpPr>
          <p:cNvPr id="665" name="Shape 665"/>
          <p:cNvSpPr/>
          <p:nvPr/>
        </p:nvSpPr>
        <p:spPr>
          <a:xfrm>
            <a:off x="-38525" y="6114820"/>
            <a:ext cx="3003682" cy="618711"/>
          </a:xfrm>
          <a:prstGeom prst="rect">
            <a:avLst/>
          </a:prstGeom>
          <a:solidFill>
            <a:srgbClr val="FFFFFF">
              <a:alpha val="65603"/>
            </a:srgbClr>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sp>
        <p:nvSpPr>
          <p:cNvPr id="666" name="Shape 666"/>
          <p:cNvSpPr/>
          <p:nvPr/>
        </p:nvSpPr>
        <p:spPr>
          <a:xfrm>
            <a:off x="66851" y="6260076"/>
            <a:ext cx="3256945" cy="3281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900">
                <a:latin typeface="+mj-lt"/>
                <a:ea typeface="+mj-ea"/>
                <a:cs typeface="+mj-cs"/>
                <a:sym typeface="Calibri"/>
              </a:defRPr>
            </a:pPr>
            <a:r>
              <a:t>Summary of GPD – 2015, J.Vitkala  </a:t>
            </a:r>
          </a:p>
          <a:p>
            <a:pPr defTabSz="914400">
              <a:defRPr sz="900">
                <a:latin typeface="+mj-lt"/>
                <a:ea typeface="+mj-ea"/>
                <a:cs typeface="+mj-cs"/>
                <a:sym typeface="Calibri"/>
              </a:defRPr>
            </a:pPr>
            <a:r>
              <a:t>Source: </a:t>
            </a:r>
            <a:r>
              <a:rPr u="sng">
                <a:solidFill>
                  <a:srgbClr val="0000FF"/>
                </a:solidFill>
                <a:uFill>
                  <a:solidFill>
                    <a:srgbClr val="0000FF"/>
                  </a:solidFill>
                </a:uFill>
                <a:hlinkClick r:id="rId3"/>
              </a:rPr>
              <a:t>www.gpd.fi</a:t>
            </a:r>
            <a:r>
              <a:t>  © Agnes Koltay, Kotlay Facades</a:t>
            </a: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 name="image54.jpeg"/>
          <p:cNvPicPr>
            <a:picLocks noChangeAspect="1"/>
          </p:cNvPicPr>
          <p:nvPr/>
        </p:nvPicPr>
        <p:blipFill>
          <a:blip r:embed="rId2">
            <a:extLst/>
          </a:blip>
          <a:stretch>
            <a:fillRect/>
          </a:stretch>
        </p:blipFill>
        <p:spPr>
          <a:xfrm>
            <a:off x="-254258" y="-445692"/>
            <a:ext cx="10810412" cy="7443236"/>
          </a:xfrm>
          <a:prstGeom prst="rect">
            <a:avLst/>
          </a:prstGeom>
          <a:ln w="12700">
            <a:miter lim="400000"/>
          </a:ln>
        </p:spPr>
      </p:pic>
      <p:sp>
        <p:nvSpPr>
          <p:cNvPr id="669" name="Shape 669"/>
          <p:cNvSpPr/>
          <p:nvPr/>
        </p:nvSpPr>
        <p:spPr>
          <a:xfrm>
            <a:off x="-38524" y="6151452"/>
            <a:ext cx="2887492" cy="582080"/>
          </a:xfrm>
          <a:prstGeom prst="rect">
            <a:avLst/>
          </a:prstGeom>
          <a:solidFill>
            <a:srgbClr val="FFFFFF">
              <a:alpha val="65603"/>
            </a:srgbClr>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sp>
        <p:nvSpPr>
          <p:cNvPr id="670" name="Shape 670"/>
          <p:cNvSpPr/>
          <p:nvPr/>
        </p:nvSpPr>
        <p:spPr>
          <a:xfrm>
            <a:off x="70460" y="6265691"/>
            <a:ext cx="2986227" cy="3281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900">
                <a:latin typeface="+mj-lt"/>
                <a:ea typeface="+mj-ea"/>
                <a:cs typeface="+mj-cs"/>
                <a:sym typeface="Calibri"/>
              </a:defRPr>
            </a:pPr>
            <a:r>
              <a:t>Summary of GPD – 2015, J.Vitkala</a:t>
            </a:r>
          </a:p>
          <a:p>
            <a:pPr defTabSz="914400">
              <a:defRPr sz="900">
                <a:latin typeface="+mj-lt"/>
                <a:ea typeface="+mj-ea"/>
                <a:cs typeface="+mj-cs"/>
                <a:sym typeface="Calibri"/>
              </a:defRPr>
            </a:pPr>
            <a:r>
              <a:t>Source: </a:t>
            </a:r>
            <a:r>
              <a:rPr u="sng">
                <a:solidFill>
                  <a:srgbClr val="0000FF"/>
                </a:solidFill>
                <a:uFill>
                  <a:solidFill>
                    <a:srgbClr val="0000FF"/>
                  </a:solidFill>
                </a:uFill>
                <a:hlinkClick r:id="rId3"/>
              </a:rPr>
              <a:t>www.gpd.fi</a:t>
            </a:r>
            <a:r>
              <a:t>  ©Christian Raun, Adapa ApS</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 name="image8.png"/>
          <p:cNvPicPr>
            <a:picLocks noChangeAspect="1"/>
          </p:cNvPicPr>
          <p:nvPr/>
        </p:nvPicPr>
        <p:blipFill>
          <a:blip r:embed="rId2">
            <a:extLst/>
          </a:blip>
          <a:stretch>
            <a:fillRect/>
          </a:stretch>
        </p:blipFill>
        <p:spPr>
          <a:xfrm>
            <a:off x="1573286" y="2043818"/>
            <a:ext cx="6903053" cy="4691396"/>
          </a:xfrm>
          <a:prstGeom prst="rect">
            <a:avLst/>
          </a:prstGeom>
          <a:ln w="12700">
            <a:miter lim="400000"/>
          </a:ln>
        </p:spPr>
      </p:pic>
      <p:sp>
        <p:nvSpPr>
          <p:cNvPr id="441" name="Shape 441"/>
          <p:cNvSpPr>
            <a:spLocks noGrp="1"/>
          </p:cNvSpPr>
          <p:nvPr>
            <p:ph type="title"/>
          </p:nvPr>
        </p:nvSpPr>
        <p:spPr>
          <a:xfrm>
            <a:off x="363702" y="1386797"/>
            <a:ext cx="9135899" cy="739185"/>
          </a:xfrm>
          <a:prstGeom prst="rect">
            <a:avLst/>
          </a:prstGeom>
        </p:spPr>
        <p:txBody>
          <a:bodyPr/>
          <a:lstStyle/>
          <a:p>
            <a:r>
              <a:t>Participant Main Business Area</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43" name="Chart 443"/>
          <p:cNvGraphicFramePr/>
          <p:nvPr>
            <p:extLst>
              <p:ext uri="{D42A27DB-BD31-4B8C-83A1-F6EECF244321}">
                <p14:modId xmlns:p14="http://schemas.microsoft.com/office/powerpoint/2010/main" val="3511239579"/>
              </p:ext>
            </p:extLst>
          </p:nvPr>
        </p:nvGraphicFramePr>
        <p:xfrm>
          <a:off x="1915299" y="383060"/>
          <a:ext cx="6783858" cy="7486131"/>
        </p:xfrm>
        <a:graphic>
          <a:graphicData uri="http://schemas.openxmlformats.org/drawingml/2006/chart">
            <c:chart xmlns:c="http://schemas.openxmlformats.org/drawingml/2006/chart" xmlns:r="http://schemas.openxmlformats.org/officeDocument/2006/relationships" r:id="rId2"/>
          </a:graphicData>
        </a:graphic>
      </p:graphicFrame>
      <p:sp>
        <p:nvSpPr>
          <p:cNvPr id="444" name="Shape 444"/>
          <p:cNvSpPr>
            <a:spLocks noGrp="1"/>
          </p:cNvSpPr>
          <p:nvPr>
            <p:ph type="title"/>
          </p:nvPr>
        </p:nvSpPr>
        <p:spPr>
          <a:xfrm>
            <a:off x="363702" y="1386797"/>
            <a:ext cx="9135899" cy="739185"/>
          </a:xfrm>
          <a:prstGeom prst="rect">
            <a:avLst/>
          </a:prstGeom>
        </p:spPr>
        <p:txBody>
          <a:bodyPr/>
          <a:lstStyle/>
          <a:p>
            <a:r>
              <a:t>Participant Company Activities</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Shape 446"/>
          <p:cNvSpPr/>
          <p:nvPr/>
        </p:nvSpPr>
        <p:spPr>
          <a:xfrm>
            <a:off x="-19050" y="5090714"/>
            <a:ext cx="10190014" cy="1237361"/>
          </a:xfrm>
          <a:prstGeom prst="rect">
            <a:avLst/>
          </a:prstGeom>
          <a:solidFill>
            <a:srgbClr val="01B6F7"/>
          </a:solidFill>
          <a:ln w="12700">
            <a:miter lim="400000"/>
          </a:ln>
          <a:effectLst>
            <a:outerShdw blurRad="38100" dist="23000" dir="5400000" rotWithShape="0">
              <a:srgbClr val="000000">
                <a:alpha val="35000"/>
              </a:srgbClr>
            </a:outerShdw>
          </a:effectLst>
        </p:spPr>
        <p:txBody>
          <a:bodyPr lIns="45718" tIns="45718" rIns="45718" bIns="45718" anchor="ctr"/>
          <a:lstStyle/>
          <a:p>
            <a:pPr>
              <a:defRPr>
                <a:solidFill>
                  <a:srgbClr val="FFFFFF"/>
                </a:solidFill>
                <a:latin typeface="+mj-lt"/>
                <a:ea typeface="+mj-ea"/>
                <a:cs typeface="+mj-cs"/>
                <a:sym typeface="Calibri"/>
              </a:defRPr>
            </a:pPr>
            <a:endParaRPr/>
          </a:p>
        </p:txBody>
      </p:sp>
      <p:sp>
        <p:nvSpPr>
          <p:cNvPr id="447" name="Shape 447"/>
          <p:cNvSpPr/>
          <p:nvPr/>
        </p:nvSpPr>
        <p:spPr>
          <a:xfrm>
            <a:off x="1071547" y="4792731"/>
            <a:ext cx="8008820" cy="13106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800" b="1">
                <a:solidFill>
                  <a:srgbClr val="FFFFFF"/>
                </a:solidFill>
                <a:latin typeface="+mj-lt"/>
                <a:ea typeface="+mj-ea"/>
                <a:cs typeface="+mj-cs"/>
                <a:sym typeface="Calibri"/>
              </a:defRPr>
            </a:pPr>
            <a:br/>
            <a:r>
              <a:t>A Summary Presentation of GPD Finland 2015: Market and Trends </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p:cNvSpPr>
          <p:nvPr>
            <p:ph type="body" sz="half" idx="1"/>
          </p:nvPr>
        </p:nvSpPr>
        <p:spPr>
          <a:xfrm>
            <a:off x="680164" y="2127927"/>
            <a:ext cx="4204654" cy="3530933"/>
          </a:xfrm>
          <a:prstGeom prst="rect">
            <a:avLst/>
          </a:prstGeom>
        </p:spPr>
        <p:txBody>
          <a:bodyPr/>
          <a:lstStyle/>
          <a:p>
            <a:endParaRPr/>
          </a:p>
        </p:txBody>
      </p:sp>
      <p:graphicFrame>
        <p:nvGraphicFramePr>
          <p:cNvPr id="450" name="Table 450"/>
          <p:cNvGraphicFramePr/>
          <p:nvPr/>
        </p:nvGraphicFramePr>
        <p:xfrm>
          <a:off x="715299" y="651826"/>
          <a:ext cx="8462700" cy="5554340"/>
        </p:xfrm>
        <a:graphic>
          <a:graphicData uri="http://schemas.openxmlformats.org/drawingml/2006/table">
            <a:tbl>
              <a:tblPr firstRow="1" bandRow="1">
                <a:tableStyleId>{4C3C2611-4C71-4FC5-86AE-919BDF0F9419}</a:tableStyleId>
              </a:tblPr>
              <a:tblGrid>
                <a:gridCol w="3037892">
                  <a:extLst>
                    <a:ext uri="{9D8B030D-6E8A-4147-A177-3AD203B41FA5}">
                      <a16:colId xmlns:a16="http://schemas.microsoft.com/office/drawing/2014/main" val="20000"/>
                    </a:ext>
                  </a:extLst>
                </a:gridCol>
                <a:gridCol w="5424808">
                  <a:extLst>
                    <a:ext uri="{9D8B030D-6E8A-4147-A177-3AD203B41FA5}">
                      <a16:colId xmlns:a16="http://schemas.microsoft.com/office/drawing/2014/main" val="20001"/>
                    </a:ext>
                  </a:extLst>
                </a:gridCol>
              </a:tblGrid>
              <a:tr h="1397038">
                <a:tc gridSpan="2">
                  <a:txBody>
                    <a:bodyPr/>
                    <a:lstStyle/>
                    <a:p>
                      <a:pPr algn="ctr">
                        <a:lnSpc>
                          <a:spcPct val="115000"/>
                        </a:lnSpc>
                        <a:defRPr sz="3600">
                          <a:latin typeface="Comic Sans MS"/>
                          <a:ea typeface="Comic Sans MS"/>
                          <a:cs typeface="Comic Sans MS"/>
                        </a:defRPr>
                      </a:pPr>
                      <a:r>
                        <a:t>Some key figures</a:t>
                      </a:r>
                    </a:p>
                    <a:p>
                      <a:pPr algn="ctr">
                        <a:lnSpc>
                          <a:spcPct val="115000"/>
                        </a:lnSpc>
                        <a:defRPr sz="3600">
                          <a:latin typeface="Comic Sans MS"/>
                          <a:ea typeface="Comic Sans MS"/>
                          <a:cs typeface="Comic Sans MS"/>
                        </a:defRPr>
                      </a:pPr>
                      <a:r>
                        <a:t>flat glass products</a:t>
                      </a:r>
                    </a:p>
                  </a:txBody>
                  <a:tcPr marL="0" marR="0" marT="0" marB="0" anchor="ctr" horzOverflow="overflow"/>
                </a:tc>
                <a:tc hMerge="1">
                  <a:txBody>
                    <a:bodyPr/>
                    <a:lstStyle/>
                    <a:p>
                      <a:endParaRPr lang="fi-FI"/>
                    </a:p>
                  </a:txBody>
                  <a:tcPr/>
                </a:tc>
                <a:extLst>
                  <a:ext uri="{0D108BD9-81ED-4DB2-BD59-A6C34878D82A}">
                    <a16:rowId xmlns:a16="http://schemas.microsoft.com/office/drawing/2014/main" val="10000"/>
                  </a:ext>
                </a:extLst>
              </a:tr>
              <a:tr h="523092">
                <a:tc>
                  <a:txBody>
                    <a:bodyPr/>
                    <a:lstStyle/>
                    <a:p>
                      <a:pPr algn="ctr">
                        <a:lnSpc>
                          <a:spcPct val="115000"/>
                        </a:lnSpc>
                        <a:defRPr sz="1800"/>
                      </a:pPr>
                      <a:r>
                        <a:rPr sz="2700" b="1">
                          <a:solidFill>
                            <a:srgbClr val="FFFFFF"/>
                          </a:solidFill>
                          <a:latin typeface="Comic Sans MS"/>
                          <a:ea typeface="Comic Sans MS"/>
                          <a:cs typeface="Comic Sans MS"/>
                        </a:rPr>
                        <a:t>Global market</a:t>
                      </a:r>
                    </a:p>
                  </a:txBody>
                  <a:tcPr marL="0" marR="0" marT="0" marB="0" anchor="ctr" horzOverflow="overflow">
                    <a:lnR w="12700">
                      <a:miter lim="400000"/>
                    </a:lnR>
                    <a:solidFill>
                      <a:schemeClr val="accent1"/>
                    </a:solidFill>
                  </a:tcPr>
                </a:tc>
                <a:tc>
                  <a:txBody>
                    <a:bodyPr/>
                    <a:lstStyle/>
                    <a:p>
                      <a:pPr algn="ctr">
                        <a:lnSpc>
                          <a:spcPct val="115000"/>
                        </a:lnSpc>
                        <a:defRPr sz="1800"/>
                      </a:pPr>
                      <a:r>
                        <a:rPr sz="2800" b="1">
                          <a:latin typeface="Comic Sans MS"/>
                          <a:ea typeface="Comic Sans MS"/>
                          <a:cs typeface="Comic Sans MS"/>
                        </a:rPr>
                        <a:t>Figures</a:t>
                      </a:r>
                    </a:p>
                  </a:txBody>
                  <a:tcPr marL="0" marR="0" marT="0" marB="0" anchor="ctr" horzOverflow="overflow">
                    <a:lnL w="12700">
                      <a:miter lim="400000"/>
                    </a:lnL>
                  </a:tcPr>
                </a:tc>
                <a:extLst>
                  <a:ext uri="{0D108BD9-81ED-4DB2-BD59-A6C34878D82A}">
                    <a16:rowId xmlns:a16="http://schemas.microsoft.com/office/drawing/2014/main" val="10001"/>
                  </a:ext>
                </a:extLst>
              </a:tr>
              <a:tr h="510333">
                <a:tc rowSpan="2">
                  <a:txBody>
                    <a:bodyPr/>
                    <a:lstStyle/>
                    <a:p>
                      <a:pPr algn="ctr">
                        <a:lnSpc>
                          <a:spcPct val="115000"/>
                        </a:lnSpc>
                        <a:defRPr sz="1800"/>
                      </a:pPr>
                      <a:r>
                        <a:rPr sz="2700" b="1">
                          <a:solidFill>
                            <a:srgbClr val="FFFFFF"/>
                          </a:solidFill>
                          <a:latin typeface="Comic Sans MS"/>
                          <a:ea typeface="Comic Sans MS"/>
                          <a:cs typeface="Comic Sans MS"/>
                        </a:rPr>
                        <a:t>Flat glass</a:t>
                      </a:r>
                    </a:p>
                  </a:txBody>
                  <a:tcPr marL="0" marR="0" marT="0" marB="0" anchor="ctr" horzOverflow="overflow">
                    <a:lnR w="12700">
                      <a:miter lim="400000"/>
                    </a:lnR>
                    <a:solidFill>
                      <a:schemeClr val="accent1"/>
                    </a:solidFill>
                  </a:tcPr>
                </a:tc>
                <a:tc>
                  <a:txBody>
                    <a:bodyPr/>
                    <a:lstStyle/>
                    <a:p>
                      <a:pPr algn="ctr">
                        <a:lnSpc>
                          <a:spcPct val="115000"/>
                        </a:lnSpc>
                        <a:defRPr sz="1800"/>
                      </a:pPr>
                      <a:r>
                        <a:rPr sz="2800" b="1">
                          <a:latin typeface="Comic Sans MS"/>
                          <a:ea typeface="Comic Sans MS"/>
                          <a:cs typeface="Comic Sans MS"/>
                        </a:rPr>
                        <a:t>70 million tons per year</a:t>
                      </a:r>
                    </a:p>
                  </a:txBody>
                  <a:tcPr marL="0" marR="0" marT="0" marB="0" anchor="ctr" horzOverflow="overflow">
                    <a:lnL w="12700">
                      <a:miter lim="400000"/>
                    </a:lnL>
                    <a:lnB w="12700">
                      <a:miter lim="400000"/>
                    </a:lnB>
                  </a:tcPr>
                </a:tc>
                <a:extLst>
                  <a:ext uri="{0D108BD9-81ED-4DB2-BD59-A6C34878D82A}">
                    <a16:rowId xmlns:a16="http://schemas.microsoft.com/office/drawing/2014/main" val="10002"/>
                  </a:ext>
                </a:extLst>
              </a:tr>
              <a:tr h="1082545">
                <a:tc vMerge="1">
                  <a:txBody>
                    <a:bodyPr/>
                    <a:lstStyle/>
                    <a:p>
                      <a:endParaRPr lang="fi-FI"/>
                    </a:p>
                  </a:txBody>
                  <a:tcPr/>
                </a:tc>
                <a:tc>
                  <a:txBody>
                    <a:bodyPr/>
                    <a:lstStyle/>
                    <a:p>
                      <a:pPr algn="ctr">
                        <a:lnSpc>
                          <a:spcPct val="115000"/>
                        </a:lnSpc>
                        <a:defRPr sz="2800" b="1">
                          <a:latin typeface="Comic Sans MS"/>
                          <a:ea typeface="Comic Sans MS"/>
                          <a:cs typeface="Comic Sans MS"/>
                        </a:defRPr>
                      </a:pPr>
                      <a:r>
                        <a:t>7000 million m</a:t>
                      </a:r>
                      <a:r>
                        <a:rPr baseline="30000"/>
                        <a:t>2</a:t>
                      </a:r>
                      <a:r>
                        <a:t> </a:t>
                      </a:r>
                    </a:p>
                    <a:p>
                      <a:pPr algn="ctr">
                        <a:lnSpc>
                          <a:spcPct val="115000"/>
                        </a:lnSpc>
                        <a:defRPr sz="2800" b="1">
                          <a:latin typeface="Comic Sans MS"/>
                          <a:ea typeface="Comic Sans MS"/>
                          <a:cs typeface="Comic Sans MS"/>
                        </a:defRPr>
                      </a:pPr>
                      <a:r>
                        <a:t>(equivalent 4 mm)</a:t>
                      </a:r>
                    </a:p>
                  </a:txBody>
                  <a:tcPr marL="0" marR="0" marT="0" marB="0" anchor="ctr" horzOverflow="overflow">
                    <a:lnL w="12700">
                      <a:miter lim="400000"/>
                    </a:lnL>
                    <a:lnT w="12700">
                      <a:miter lim="400000"/>
                    </a:lnT>
                  </a:tcPr>
                </a:tc>
                <a:extLst>
                  <a:ext uri="{0D108BD9-81ED-4DB2-BD59-A6C34878D82A}">
                    <a16:rowId xmlns:a16="http://schemas.microsoft.com/office/drawing/2014/main" val="10003"/>
                  </a:ext>
                </a:extLst>
              </a:tr>
              <a:tr h="510333">
                <a:tc>
                  <a:txBody>
                    <a:bodyPr/>
                    <a:lstStyle/>
                    <a:p>
                      <a:pPr algn="ctr">
                        <a:lnSpc>
                          <a:spcPct val="115000"/>
                        </a:lnSpc>
                        <a:defRPr sz="1800"/>
                      </a:pPr>
                      <a:r>
                        <a:rPr sz="2700" b="1">
                          <a:solidFill>
                            <a:srgbClr val="FFFFFF"/>
                          </a:solidFill>
                          <a:latin typeface="Comic Sans MS"/>
                          <a:ea typeface="Comic Sans MS"/>
                          <a:cs typeface="Comic Sans MS"/>
                        </a:rPr>
                        <a:t>Low-e glass</a:t>
                      </a:r>
                    </a:p>
                  </a:txBody>
                  <a:tcPr marL="0" marR="0" marT="0" marB="0" anchor="ctr" horzOverflow="overflow">
                    <a:lnR w="12700">
                      <a:miter lim="400000"/>
                    </a:lnR>
                    <a:solidFill>
                      <a:schemeClr val="accent1"/>
                    </a:solidFill>
                  </a:tcPr>
                </a:tc>
                <a:tc>
                  <a:txBody>
                    <a:bodyPr/>
                    <a:lstStyle/>
                    <a:p>
                      <a:pPr algn="ctr">
                        <a:lnSpc>
                          <a:spcPct val="115000"/>
                        </a:lnSpc>
                        <a:defRPr sz="2800" b="1">
                          <a:latin typeface="Comic Sans MS"/>
                          <a:ea typeface="Comic Sans MS"/>
                          <a:cs typeface="Comic Sans MS"/>
                        </a:defRPr>
                      </a:pPr>
                      <a:r>
                        <a:t>450 million m</a:t>
                      </a:r>
                      <a:r>
                        <a:rPr baseline="30000"/>
                        <a:t>2 </a:t>
                      </a:r>
                      <a:r>
                        <a:t>per year</a:t>
                      </a:r>
                    </a:p>
                  </a:txBody>
                  <a:tcPr marL="0" marR="0" marT="0" marB="0" anchor="ctr" horzOverflow="overflow">
                    <a:lnL w="12700">
                      <a:miter lim="400000"/>
                    </a:lnL>
                  </a:tcPr>
                </a:tc>
                <a:extLst>
                  <a:ext uri="{0D108BD9-81ED-4DB2-BD59-A6C34878D82A}">
                    <a16:rowId xmlns:a16="http://schemas.microsoft.com/office/drawing/2014/main" val="10004"/>
                  </a:ext>
                </a:extLst>
              </a:tr>
              <a:tr h="510333">
                <a:tc>
                  <a:txBody>
                    <a:bodyPr/>
                    <a:lstStyle/>
                    <a:p>
                      <a:pPr algn="ctr">
                        <a:lnSpc>
                          <a:spcPct val="115000"/>
                        </a:lnSpc>
                        <a:defRPr sz="1800"/>
                      </a:pPr>
                      <a:r>
                        <a:rPr sz="2700" b="1">
                          <a:solidFill>
                            <a:srgbClr val="FFFFFF"/>
                          </a:solidFill>
                          <a:latin typeface="Comic Sans MS"/>
                          <a:ea typeface="Comic Sans MS"/>
                          <a:cs typeface="Comic Sans MS"/>
                        </a:rPr>
                        <a:t>Laminated glass</a:t>
                      </a:r>
                    </a:p>
                  </a:txBody>
                  <a:tcPr marL="0" marR="0" marT="0" marB="0" anchor="ctr" horzOverflow="overflow">
                    <a:lnR w="12700">
                      <a:miter lim="400000"/>
                    </a:lnR>
                    <a:solidFill>
                      <a:schemeClr val="accent1"/>
                    </a:solidFill>
                  </a:tcPr>
                </a:tc>
                <a:tc>
                  <a:txBody>
                    <a:bodyPr/>
                    <a:lstStyle/>
                    <a:p>
                      <a:pPr algn="ctr">
                        <a:lnSpc>
                          <a:spcPct val="115000"/>
                        </a:lnSpc>
                        <a:defRPr sz="2800" b="1">
                          <a:latin typeface="Comic Sans MS"/>
                          <a:ea typeface="Comic Sans MS"/>
                          <a:cs typeface="Comic Sans MS"/>
                        </a:defRPr>
                      </a:pPr>
                      <a:r>
                        <a:t>300 million m</a:t>
                      </a:r>
                      <a:r>
                        <a:rPr baseline="30000"/>
                        <a:t>2</a:t>
                      </a:r>
                      <a:r>
                        <a:t> per year</a:t>
                      </a:r>
                    </a:p>
                  </a:txBody>
                  <a:tcPr marL="0" marR="0" marT="0" marB="0" anchor="ctr" horzOverflow="overflow">
                    <a:lnL w="12700">
                      <a:miter lim="400000"/>
                    </a:lnL>
                  </a:tcPr>
                </a:tc>
                <a:extLst>
                  <a:ext uri="{0D108BD9-81ED-4DB2-BD59-A6C34878D82A}">
                    <a16:rowId xmlns:a16="http://schemas.microsoft.com/office/drawing/2014/main" val="10005"/>
                  </a:ext>
                </a:extLst>
              </a:tr>
              <a:tr h="510333">
                <a:tc>
                  <a:txBody>
                    <a:bodyPr/>
                    <a:lstStyle/>
                    <a:p>
                      <a:pPr algn="ctr">
                        <a:lnSpc>
                          <a:spcPct val="115000"/>
                        </a:lnSpc>
                        <a:defRPr sz="1800"/>
                      </a:pPr>
                      <a:r>
                        <a:rPr sz="2700" b="1">
                          <a:solidFill>
                            <a:srgbClr val="FFFFFF"/>
                          </a:solidFill>
                          <a:latin typeface="Comic Sans MS"/>
                          <a:ea typeface="Comic Sans MS"/>
                          <a:cs typeface="Comic Sans MS"/>
                        </a:rPr>
                        <a:t>Coaters lines</a:t>
                      </a:r>
                    </a:p>
                  </a:txBody>
                  <a:tcPr marL="0" marR="0" marT="0" marB="0" anchor="ctr" horzOverflow="overflow">
                    <a:lnR w="12700">
                      <a:miter lim="400000"/>
                    </a:lnR>
                    <a:solidFill>
                      <a:schemeClr val="accent1"/>
                    </a:solidFill>
                  </a:tcPr>
                </a:tc>
                <a:tc>
                  <a:txBody>
                    <a:bodyPr/>
                    <a:lstStyle/>
                    <a:p>
                      <a:pPr algn="ctr">
                        <a:lnSpc>
                          <a:spcPct val="115000"/>
                        </a:lnSpc>
                        <a:defRPr sz="1800"/>
                      </a:pPr>
                      <a:r>
                        <a:rPr sz="2800" b="1">
                          <a:latin typeface="Comic Sans MS"/>
                          <a:ea typeface="Comic Sans MS"/>
                          <a:cs typeface="Comic Sans MS"/>
                        </a:rPr>
                        <a:t>Several hundred</a:t>
                      </a:r>
                    </a:p>
                  </a:txBody>
                  <a:tcPr marL="0" marR="0" marT="0" marB="0" anchor="ctr" horzOverflow="overflow">
                    <a:lnL w="12700">
                      <a:miter lim="400000"/>
                    </a:lnL>
                  </a:tcPr>
                </a:tc>
                <a:extLst>
                  <a:ext uri="{0D108BD9-81ED-4DB2-BD59-A6C34878D82A}">
                    <a16:rowId xmlns:a16="http://schemas.microsoft.com/office/drawing/2014/main" val="10006"/>
                  </a:ext>
                </a:extLst>
              </a:tr>
              <a:tr h="510333">
                <a:tc>
                  <a:txBody>
                    <a:bodyPr/>
                    <a:lstStyle/>
                    <a:p>
                      <a:pPr algn="ctr">
                        <a:lnSpc>
                          <a:spcPct val="115000"/>
                        </a:lnSpc>
                        <a:defRPr sz="1800"/>
                      </a:pPr>
                      <a:r>
                        <a:rPr sz="2700" b="1">
                          <a:solidFill>
                            <a:srgbClr val="FFFFFF"/>
                          </a:solidFill>
                          <a:latin typeface="Comic Sans MS"/>
                          <a:ea typeface="Comic Sans MS"/>
                          <a:cs typeface="Comic Sans MS"/>
                        </a:rPr>
                        <a:t>Tempering lines</a:t>
                      </a:r>
                    </a:p>
                  </a:txBody>
                  <a:tcPr marL="0" marR="0" marT="0" marB="0" anchor="ctr" horzOverflow="overflow">
                    <a:lnR w="12700">
                      <a:miter lim="400000"/>
                    </a:lnR>
                    <a:solidFill>
                      <a:schemeClr val="accent1"/>
                    </a:solidFill>
                  </a:tcPr>
                </a:tc>
                <a:tc>
                  <a:txBody>
                    <a:bodyPr/>
                    <a:lstStyle/>
                    <a:p>
                      <a:pPr algn="ctr">
                        <a:lnSpc>
                          <a:spcPct val="115000"/>
                        </a:lnSpc>
                        <a:defRPr sz="1800"/>
                      </a:pPr>
                      <a:r>
                        <a:rPr sz="2800" b="1">
                          <a:latin typeface="Comic Sans MS"/>
                          <a:ea typeface="Comic Sans MS"/>
                          <a:cs typeface="Comic Sans MS"/>
                        </a:rPr>
                        <a:t>7 to 10 thousand</a:t>
                      </a:r>
                    </a:p>
                  </a:txBody>
                  <a:tcPr marL="0" marR="0" marT="0" marB="0" anchor="ctr" horzOverflow="overflow">
                    <a:lnL w="12700">
                      <a:miter lim="400000"/>
                    </a:lnL>
                  </a:tcPr>
                </a:tc>
                <a:extLst>
                  <a:ext uri="{0D108BD9-81ED-4DB2-BD59-A6C34878D82A}">
                    <a16:rowId xmlns:a16="http://schemas.microsoft.com/office/drawing/2014/main" val="10007"/>
                  </a:ext>
                </a:extLst>
              </a:tr>
            </a:tbl>
          </a:graphicData>
        </a:graphic>
      </p:graphicFrame>
      <p:sp>
        <p:nvSpPr>
          <p:cNvPr id="451" name="Shape 451"/>
          <p:cNvSpPr/>
          <p:nvPr/>
        </p:nvSpPr>
        <p:spPr>
          <a:xfrm>
            <a:off x="2082874" y="6457541"/>
            <a:ext cx="5727552" cy="213899"/>
          </a:xfrm>
          <a:prstGeom prst="rect">
            <a:avLst/>
          </a:prstGeom>
          <a:ln w="12700">
            <a:miter lim="400000"/>
          </a:ln>
          <a:extLst>
            <a:ext uri="{C572A759-6A51-4108-AA02-DFA0A04FC94B}">
              <ma14:wrappingTextBoxFlag xmlns="" xmlns:ma14="http://schemas.microsoft.com/office/mac/drawingml/2011/main" val="1"/>
            </a:ext>
          </a:extLst>
        </p:spPr>
        <p:txBody>
          <a:bodyPr lIns="37099" tIns="37099" rIns="37099" bIns="37099">
            <a:spAutoFit/>
          </a:bodyPr>
          <a:lstStyle/>
          <a:p>
            <a:pPr defTabSz="914400">
              <a:defRPr sz="1000">
                <a:latin typeface="+mj-lt"/>
                <a:ea typeface="+mj-ea"/>
                <a:cs typeface="+mj-cs"/>
                <a:sym typeface="Calibri"/>
              </a:defRPr>
            </a:pPr>
            <a:r>
              <a:t>Summary of GPD – 2015, J.Vitkala | Source: </a:t>
            </a:r>
            <a:r>
              <a:rPr u="sng">
                <a:solidFill>
                  <a:srgbClr val="0000FF"/>
                </a:solidFill>
                <a:uFill>
                  <a:solidFill>
                    <a:srgbClr val="0000FF"/>
                  </a:solidFill>
                </a:uFill>
                <a:hlinkClick r:id="rId2"/>
              </a:rPr>
              <a:t>www.gpd.fi</a:t>
            </a:r>
            <a:r>
              <a:t>  ©Bernard Savaëte JS.Différences</a:t>
            </a:r>
          </a:p>
        </p:txBody>
      </p:sp>
    </p:spTree>
  </p:cSld>
  <p:clrMapOvr>
    <a:masterClrMapping/>
  </p:clrMapOvr>
  <p:transition spd="slow"/>
</p:sld>
</file>

<file path=ppt/theme/theme1.xml><?xml version="1.0" encoding="utf-8"?>
<a:theme xmlns:a="http://schemas.openxmlformats.org/drawingml/2006/main" name="MES_pp_template_blue">
  <a:themeElements>
    <a:clrScheme name="MES_pp_template_blue">
      <a:dk1>
        <a:srgbClr val="000000"/>
      </a:dk1>
      <a:lt1>
        <a:srgbClr val="FFFFFF"/>
      </a:lt1>
      <a:dk2>
        <a:srgbClr val="A7A7A7"/>
      </a:dk2>
      <a:lt2>
        <a:srgbClr val="535353"/>
      </a:lt2>
      <a:accent1>
        <a:srgbClr val="00377A"/>
      </a:accent1>
      <a:accent2>
        <a:srgbClr val="335F95"/>
      </a:accent2>
      <a:accent3>
        <a:srgbClr val="41A62A"/>
      </a:accent3>
      <a:accent4>
        <a:srgbClr val="97BF0D"/>
      </a:accent4>
      <a:accent5>
        <a:srgbClr val="F29318"/>
      </a:accent5>
      <a:accent6>
        <a:srgbClr val="F9B200"/>
      </a:accent6>
      <a:hlink>
        <a:srgbClr val="0000FF"/>
      </a:hlink>
      <a:folHlink>
        <a:srgbClr val="FF00FF"/>
      </a:folHlink>
    </a:clrScheme>
    <a:fontScheme name="MES_pp_template_blue">
      <a:majorFont>
        <a:latin typeface="Calibri"/>
        <a:ea typeface="Calibri"/>
        <a:cs typeface="Calibri"/>
      </a:majorFont>
      <a:minorFont>
        <a:latin typeface="Helvetica"/>
        <a:ea typeface="Helvetica"/>
        <a:cs typeface="Helvetica"/>
      </a:minorFont>
    </a:fontScheme>
    <a:fmtScheme name="MES_pp_template_blu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ES_pp_template_blue">
  <a:themeElements>
    <a:clrScheme name="MES_pp_template_blue">
      <a:dk1>
        <a:srgbClr val="000000"/>
      </a:dk1>
      <a:lt1>
        <a:srgbClr val="FFFFFF"/>
      </a:lt1>
      <a:dk2>
        <a:srgbClr val="A7A7A7"/>
      </a:dk2>
      <a:lt2>
        <a:srgbClr val="535353"/>
      </a:lt2>
      <a:accent1>
        <a:srgbClr val="00377A"/>
      </a:accent1>
      <a:accent2>
        <a:srgbClr val="335F95"/>
      </a:accent2>
      <a:accent3>
        <a:srgbClr val="41A62A"/>
      </a:accent3>
      <a:accent4>
        <a:srgbClr val="97BF0D"/>
      </a:accent4>
      <a:accent5>
        <a:srgbClr val="F29318"/>
      </a:accent5>
      <a:accent6>
        <a:srgbClr val="F9B200"/>
      </a:accent6>
      <a:hlink>
        <a:srgbClr val="0000FF"/>
      </a:hlink>
      <a:folHlink>
        <a:srgbClr val="FF00FF"/>
      </a:folHlink>
    </a:clrScheme>
    <a:fontScheme name="MES_pp_template_blue">
      <a:majorFont>
        <a:latin typeface="Calibri"/>
        <a:ea typeface="Calibri"/>
        <a:cs typeface="Calibri"/>
      </a:majorFont>
      <a:minorFont>
        <a:latin typeface="Helvetica"/>
        <a:ea typeface="Helvetica"/>
        <a:cs typeface="Helvetica"/>
      </a:minorFont>
    </a:fontScheme>
    <a:fmtScheme name="MES_pp_template_blu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1721</Words>
  <Application>Microsoft Office PowerPoint</Application>
  <PresentationFormat>Mukautettu</PresentationFormat>
  <Paragraphs>230</Paragraphs>
  <Slides>54</Slides>
  <Notes>10</Notes>
  <HiddenSlides>16</HiddenSlides>
  <MMClips>0</MMClips>
  <ScaleCrop>false</ScaleCrop>
  <HeadingPairs>
    <vt:vector size="6" baseType="variant">
      <vt:variant>
        <vt:lpstr>Käytetyt fontit</vt:lpstr>
      </vt:variant>
      <vt:variant>
        <vt:i4>10</vt:i4>
      </vt:variant>
      <vt:variant>
        <vt:lpstr>Teema</vt:lpstr>
      </vt:variant>
      <vt:variant>
        <vt:i4>1</vt:i4>
      </vt:variant>
      <vt:variant>
        <vt:lpstr>Dian otsikot</vt:lpstr>
      </vt:variant>
      <vt:variant>
        <vt:i4>54</vt:i4>
      </vt:variant>
    </vt:vector>
  </HeadingPairs>
  <TitlesOfParts>
    <vt:vector size="65" baseType="lpstr">
      <vt:lpstr>Arial</vt:lpstr>
      <vt:lpstr>Arial Narrow</vt:lpstr>
      <vt:lpstr>Calibri</vt:lpstr>
      <vt:lpstr>Calibri Light</vt:lpstr>
      <vt:lpstr>Comic Sans MS</vt:lpstr>
      <vt:lpstr>Helvetica</vt:lpstr>
      <vt:lpstr>Lucida Grande</vt:lpstr>
      <vt:lpstr>New Rail Alphabet Medium</vt:lpstr>
      <vt:lpstr>Swis721 BlkCn BT</vt:lpstr>
      <vt:lpstr>Verdana</vt:lpstr>
      <vt:lpstr>MES_pp_template_blue</vt:lpstr>
      <vt:lpstr>PowerPoint-esitys</vt:lpstr>
      <vt:lpstr>PowerPoint-esitys</vt:lpstr>
      <vt:lpstr>GPD 25 Years In Brief 1992 – 2017 </vt:lpstr>
      <vt:lpstr>Participant History</vt:lpstr>
      <vt:lpstr>Participant Seniority Profiles</vt:lpstr>
      <vt:lpstr>Participant Main Business Area</vt:lpstr>
      <vt:lpstr>Participant Company Activities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HIGH PERFORMANCE DESIGN - An Architects Perspective</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Vitkala Jorma</dc:creator>
  <cp:lastModifiedBy>Johanna Asp</cp:lastModifiedBy>
  <cp:revision>39</cp:revision>
  <cp:lastPrinted>2016-02-22T08:33:09Z</cp:lastPrinted>
  <dcterms:modified xsi:type="dcterms:W3CDTF">2019-01-09T13:30:24Z</dcterms:modified>
</cp:coreProperties>
</file>