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309" r:id="rId2"/>
    <p:sldId id="310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35" r:id="rId28"/>
    <p:sldId id="336" r:id="rId29"/>
    <p:sldId id="337" r:id="rId30"/>
    <p:sldId id="338" r:id="rId31"/>
    <p:sldId id="339" r:id="rId32"/>
    <p:sldId id="340" r:id="rId33"/>
    <p:sldId id="341" r:id="rId34"/>
    <p:sldId id="342" r:id="rId35"/>
    <p:sldId id="343" r:id="rId36"/>
    <p:sldId id="344" r:id="rId37"/>
    <p:sldId id="345" r:id="rId38"/>
    <p:sldId id="346" r:id="rId39"/>
    <p:sldId id="347" r:id="rId40"/>
    <p:sldId id="348" r:id="rId41"/>
    <p:sldId id="349" r:id="rId42"/>
    <p:sldId id="350" r:id="rId43"/>
    <p:sldId id="351" r:id="rId44"/>
    <p:sldId id="352" r:id="rId45"/>
    <p:sldId id="353" r:id="rId46"/>
    <p:sldId id="354" r:id="rId47"/>
    <p:sldId id="355" r:id="rId48"/>
    <p:sldId id="356" r:id="rId49"/>
    <p:sldId id="357" r:id="rId50"/>
    <p:sldId id="358" r:id="rId51"/>
    <p:sldId id="359" r:id="rId52"/>
    <p:sldId id="360" r:id="rId53"/>
    <p:sldId id="361" r:id="rId54"/>
    <p:sldId id="362" r:id="rId55"/>
  </p:sldIdLst>
  <p:sldSz cx="9893300" cy="6858000"/>
  <p:notesSz cx="6805613" cy="99393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6"/>
          </a:solidFill>
        </a:fill>
      </a:tcStyle>
    </a:wholeTbl>
    <a:band2H>
      <a:tcTxStyle/>
      <a:tcStyle>
        <a:tcBdr/>
        <a:fill>
          <a:solidFill>
            <a:srgbClr val="E6E7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6"/>
          </a:solidFill>
        </a:fill>
      </a:tcStyle>
    </a:wholeTbl>
    <a:band2H>
      <a:tcTxStyle/>
      <a:tcStyle>
        <a:tcBdr/>
        <a:fill>
          <a:solidFill>
            <a:srgbClr val="E6E7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E0CB"/>
          </a:solidFill>
        </a:fill>
      </a:tcStyle>
    </a:wholeTbl>
    <a:band2H>
      <a:tcTxStyle/>
      <a:tcStyle>
        <a:tcBdr/>
        <a:fill>
          <a:solidFill>
            <a:srgbClr val="E8F0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DE4CA"/>
          </a:solidFill>
        </a:fill>
      </a:tcStyle>
    </a:wholeTbl>
    <a:band2H>
      <a:tcTxStyle/>
      <a:tcStyle>
        <a:tcBdr/>
        <a:fill>
          <a:solidFill>
            <a:srgbClr val="FEF2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4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32" y="60"/>
      </p:cViewPr>
      <p:guideLst>
        <p:guide orient="horz" pos="2160"/>
        <p:guide pos="31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3C0BBC-93A6-434F-AB09-A3F54E92C577}" type="datetimeFigureOut">
              <a:rPr lang="fi-FI" smtClean="0"/>
              <a:t>9.1.2019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C8A47-E93C-4EA1-9918-E4D8411D57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7163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/>
          </p:nvPr>
        </p:nvSpPr>
        <p:spPr>
          <a:xfrm>
            <a:off x="717550" y="746125"/>
            <a:ext cx="5372100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9" name="Shape 419"/>
          <p:cNvSpPr>
            <a:spLocks noGrp="1"/>
          </p:cNvSpPr>
          <p:nvPr>
            <p:ph type="body" sz="quarter" idx="1"/>
          </p:nvPr>
        </p:nvSpPr>
        <p:spPr>
          <a:xfrm>
            <a:off x="907415" y="4721186"/>
            <a:ext cx="4990783" cy="44727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793816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1pPr>
    <a:lvl2pPr indent="2286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2pPr>
    <a:lvl3pPr indent="4572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3pPr>
    <a:lvl4pPr indent="6858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4pPr>
    <a:lvl5pPr indent="9144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8" name="Shape 6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spcBef>
                <a:spcPts val="0"/>
              </a:spcBef>
            </a:lvl1pPr>
          </a:lstStyle>
          <a:p>
            <a:r>
              <a:t>CLOSING SLIDE</a:t>
            </a:r>
          </a:p>
        </p:txBody>
      </p:sp>
    </p:spTree>
    <p:extLst>
      <p:ext uri="{BB962C8B-B14F-4D97-AF65-F5344CB8AC3E}">
        <p14:creationId xmlns:p14="http://schemas.microsoft.com/office/powerpoint/2010/main" val="2173132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Shape 875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6" name="Shape 8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/>
          </a:lstStyle>
          <a:p>
            <a:r>
              <a:t>The energy benefit of using TSSA compare to traditional point fixing by fixing bolts is illustrated here. The heat flow through this specific detail was reduced from 62.0 W/m to 25.3 W/m for traditional point fixing to TSSA. The condensation on glass and fixing bolds, indicated by thick read line, was completely eliminated due to removing the thermal bridge. </a:t>
            </a:r>
          </a:p>
        </p:txBody>
      </p:sp>
    </p:spTree>
    <p:extLst>
      <p:ext uri="{BB962C8B-B14F-4D97-AF65-F5344CB8AC3E}">
        <p14:creationId xmlns:p14="http://schemas.microsoft.com/office/powerpoint/2010/main" val="3610818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Shape 901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02" name="Shape 9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spcBef>
                <a:spcPts val="0"/>
              </a:spcBef>
            </a:lvl1pPr>
          </a:lstStyle>
          <a:p>
            <a:r>
              <a:t>CLOSING SLIDE</a:t>
            </a:r>
          </a:p>
        </p:txBody>
      </p:sp>
    </p:spTree>
    <p:extLst>
      <p:ext uri="{BB962C8B-B14F-4D97-AF65-F5344CB8AC3E}">
        <p14:creationId xmlns:p14="http://schemas.microsoft.com/office/powerpoint/2010/main" val="831159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Shape 960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1" name="Shape 9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b="1" cap="all"/>
            </a:pPr>
            <a:r>
              <a:t>Darker/lighter areas or multicolour patterns on glass plate</a:t>
            </a:r>
          </a:p>
          <a:p>
            <a:pPr>
              <a:spcBef>
                <a:spcPts val="0"/>
              </a:spcBef>
              <a:defRPr b="1" cap="all"/>
            </a:pPr>
            <a:br/>
            <a:r>
              <a:t>leopard spots – strain patterns – iridescence – polarization fields - quench marks </a:t>
            </a:r>
          </a:p>
        </p:txBody>
      </p:sp>
    </p:spTree>
    <p:extLst>
      <p:ext uri="{BB962C8B-B14F-4D97-AF65-F5344CB8AC3E}">
        <p14:creationId xmlns:p14="http://schemas.microsoft.com/office/powerpoint/2010/main" val="3456080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Shape 977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78" name="Shape 9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 defTabSz="914400">
              <a:spcBef>
                <a:spcPts val="0"/>
              </a:spcBef>
            </a:pPr>
            <a:r>
              <a:t>STRESSES ALTER BEHAVIOUR OF LIGHT</a:t>
            </a:r>
          </a:p>
          <a:p>
            <a:pPr marL="228600" indent="-228600" defTabSz="914400">
              <a:spcBef>
                <a:spcPts val="0"/>
              </a:spcBef>
            </a:pPr>
            <a:r>
              <a:t>POLARISED LIGHT: BUILDINGS, WATER, ASPHALT, BLUE SKY,HUMAN EYE</a:t>
            </a:r>
          </a:p>
          <a:p>
            <a:pPr marL="228600" indent="-228600">
              <a:spcBef>
                <a:spcPts val="0"/>
              </a:spcBef>
            </a:pPr>
            <a:r>
              <a:t>ISOTROPIC MATERIALS AND FLOAT, DIRECTIONALLY DEPENDANT PROPERTIES</a:t>
            </a:r>
          </a:p>
          <a:p>
            <a:pPr marL="228600" indent="-228600" defTabSz="914400">
              <a:spcBef>
                <a:spcPts val="0"/>
              </a:spcBef>
            </a:pPr>
            <a:r>
              <a:t>OPTICAL ANISOTROPY, ANISOTROPY OF REFRACTIVE INDEX,</a:t>
            </a:r>
          </a:p>
          <a:p>
            <a:pPr marL="228600" indent="-228600" defTabSz="914400">
              <a:spcBef>
                <a:spcPts val="0"/>
              </a:spcBef>
            </a:pPr>
            <a:r>
              <a:t>STRESSES?</a:t>
            </a:r>
          </a:p>
        </p:txBody>
      </p:sp>
    </p:spTree>
    <p:extLst>
      <p:ext uri="{BB962C8B-B14F-4D97-AF65-F5344CB8AC3E}">
        <p14:creationId xmlns:p14="http://schemas.microsoft.com/office/powerpoint/2010/main" val="197851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Shape 998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9" name="Shape 9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 defTabSz="914400">
              <a:spcBef>
                <a:spcPts val="0"/>
              </a:spcBef>
            </a:pPr>
            <a:r>
              <a:t>STRESSES ALTER BEHAVIOUR OF LIGHT</a:t>
            </a:r>
          </a:p>
          <a:p>
            <a:pPr marL="228600" indent="-228600" defTabSz="914400">
              <a:spcBef>
                <a:spcPts val="0"/>
              </a:spcBef>
            </a:pPr>
            <a:r>
              <a:t>POLARISED LIGHT: BUILDINGS, WATER, ASPHALT, BLUE SKY,HUMAN EYE</a:t>
            </a:r>
          </a:p>
          <a:p>
            <a:pPr marL="228600" indent="-228600">
              <a:spcBef>
                <a:spcPts val="0"/>
              </a:spcBef>
            </a:pPr>
            <a:r>
              <a:t>ISOTROPIC MATERIALS AND FLOAT, DIRECTIONALLY DEPENDANT PROPERTIES</a:t>
            </a:r>
          </a:p>
          <a:p>
            <a:pPr marL="228600" indent="-228600" defTabSz="914400">
              <a:spcBef>
                <a:spcPts val="0"/>
              </a:spcBef>
            </a:pPr>
            <a:r>
              <a:t>OPTICAL ANISOTROPY, ANISOTROPY OF REFRACTIVE INDEX,</a:t>
            </a:r>
          </a:p>
          <a:p>
            <a:pPr marL="228600" indent="-228600" defTabSz="914400">
              <a:spcBef>
                <a:spcPts val="0"/>
              </a:spcBef>
            </a:pPr>
            <a:r>
              <a:t>STRESSES?</a:t>
            </a:r>
          </a:p>
        </p:txBody>
      </p:sp>
    </p:spTree>
    <p:extLst>
      <p:ext uri="{BB962C8B-B14F-4D97-AF65-F5344CB8AC3E}">
        <p14:creationId xmlns:p14="http://schemas.microsoft.com/office/powerpoint/2010/main" val="538990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Shape 1011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12" name="Shape 10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spcBef>
                <a:spcPts val="0"/>
              </a:spcBef>
              <a:defRPr>
                <a:solidFill>
                  <a:srgbClr val="333F5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Importance of SOTA</a:t>
            </a:r>
          </a:p>
          <a:p>
            <a:pPr>
              <a:spcBef>
                <a:spcPts val="0"/>
              </a:spcBef>
              <a:defRPr>
                <a:solidFill>
                  <a:srgbClr val="333F5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Need for objectivity: importance of measurement</a:t>
            </a:r>
          </a:p>
          <a:p>
            <a:pPr>
              <a:spcBef>
                <a:spcPts val="0"/>
              </a:spcBef>
              <a:defRPr>
                <a:solidFill>
                  <a:srgbClr val="333F5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Specifications</a:t>
            </a:r>
          </a:p>
        </p:txBody>
      </p:sp>
    </p:spTree>
    <p:extLst>
      <p:ext uri="{BB962C8B-B14F-4D97-AF65-F5344CB8AC3E}">
        <p14:creationId xmlns:p14="http://schemas.microsoft.com/office/powerpoint/2010/main" val="34698677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Shape 1022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3" name="Shape 10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spcBef>
                <a:spcPts val="0"/>
              </a:spcBef>
              <a:defRPr>
                <a:solidFill>
                  <a:srgbClr val="333F5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Importance of SOTA</a:t>
            </a:r>
          </a:p>
          <a:p>
            <a:pPr>
              <a:spcBef>
                <a:spcPts val="0"/>
              </a:spcBef>
              <a:defRPr>
                <a:solidFill>
                  <a:srgbClr val="333F5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Need for objectivity: importance of measurement</a:t>
            </a:r>
          </a:p>
          <a:p>
            <a:pPr>
              <a:spcBef>
                <a:spcPts val="0"/>
              </a:spcBef>
              <a:defRPr>
                <a:solidFill>
                  <a:srgbClr val="333F5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Specifications</a:t>
            </a:r>
          </a:p>
        </p:txBody>
      </p:sp>
    </p:spTree>
    <p:extLst>
      <p:ext uri="{BB962C8B-B14F-4D97-AF65-F5344CB8AC3E}">
        <p14:creationId xmlns:p14="http://schemas.microsoft.com/office/powerpoint/2010/main" val="33446182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Shape 1078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9" name="Shape 10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spcBef>
                <a:spcPts val="0"/>
              </a:spcBef>
            </a:lvl1pPr>
          </a:lstStyle>
          <a:p>
            <a:r>
              <a:t>CLOSING SLIDE</a:t>
            </a:r>
          </a:p>
        </p:txBody>
      </p:sp>
    </p:spTree>
    <p:extLst>
      <p:ext uri="{BB962C8B-B14F-4D97-AF65-F5344CB8AC3E}">
        <p14:creationId xmlns:p14="http://schemas.microsoft.com/office/powerpoint/2010/main" val="4191096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3" name="Shape 6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spcBef>
                <a:spcPts val="0"/>
              </a:spcBef>
            </a:lvl1pPr>
          </a:lstStyle>
          <a:p>
            <a:r>
              <a:t>CLOSING SLIDE</a:t>
            </a:r>
          </a:p>
        </p:txBody>
      </p:sp>
    </p:spTree>
    <p:extLst>
      <p:ext uri="{BB962C8B-B14F-4D97-AF65-F5344CB8AC3E}">
        <p14:creationId xmlns:p14="http://schemas.microsoft.com/office/powerpoint/2010/main" val="4267099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hape 725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6" name="Shape 7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spcBef>
                <a:spcPts val="0"/>
              </a:spcBef>
            </a:pPr>
            <a:r>
              <a:t>Led to desire from Steve Jobs to re construct Apple’s most iconic glass structure in the most minimal way currently achievable</a:t>
            </a:r>
          </a:p>
          <a:p>
            <a:pPr defTabSz="914400">
              <a:spcBef>
                <a:spcPts val="0"/>
              </a:spcBef>
            </a:pPr>
            <a:r>
              <a:t>Cube to be re-opened today</a:t>
            </a:r>
          </a:p>
          <a:p>
            <a:pPr defTabSz="914400">
              <a:spcBef>
                <a:spcPts val="0"/>
              </a:spcBef>
            </a:pPr>
            <a:r>
              <a:t>18 façade panels reduced to just 3</a:t>
            </a:r>
          </a:p>
          <a:p>
            <a:pPr defTabSz="914400">
              <a:spcBef>
                <a:spcPts val="0"/>
              </a:spcBef>
            </a:pPr>
            <a:r>
              <a:t>36 roof panels reduced to just 3</a:t>
            </a:r>
          </a:p>
        </p:txBody>
      </p:sp>
    </p:spTree>
    <p:extLst>
      <p:ext uri="{BB962C8B-B14F-4D97-AF65-F5344CB8AC3E}">
        <p14:creationId xmlns:p14="http://schemas.microsoft.com/office/powerpoint/2010/main" val="1948710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Shape 734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5" name="Shape 7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spcBef>
                <a:spcPts val="0"/>
              </a:spcBef>
            </a:lvl1pPr>
          </a:lstStyle>
          <a:p>
            <a:r>
              <a:t>CLOSING SLIDE</a:t>
            </a:r>
          </a:p>
        </p:txBody>
      </p:sp>
    </p:spTree>
    <p:extLst>
      <p:ext uri="{BB962C8B-B14F-4D97-AF65-F5344CB8AC3E}">
        <p14:creationId xmlns:p14="http://schemas.microsoft.com/office/powerpoint/2010/main" val="1128340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Shape 783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84" name="Shape 7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spcBef>
                <a:spcPts val="0"/>
              </a:spcBef>
            </a:pPr>
            <a:r>
              <a:t>Combination of reinforcement connection &amp; adhesive connection</a:t>
            </a:r>
          </a:p>
          <a:p>
            <a:pPr defTabSz="914400">
              <a:spcBef>
                <a:spcPts val="0"/>
              </a:spcBef>
            </a:pPr>
            <a:endParaRPr/>
          </a:p>
          <a:p>
            <a:pPr defTabSz="914400">
              <a:spcBef>
                <a:spcPts val="0"/>
              </a:spcBef>
            </a:pPr>
            <a:r>
              <a:t>Result: Tranparency + post-breakage behaviour</a:t>
            </a:r>
          </a:p>
        </p:txBody>
      </p:sp>
    </p:spTree>
    <p:extLst>
      <p:ext uri="{BB962C8B-B14F-4D97-AF65-F5344CB8AC3E}">
        <p14:creationId xmlns:p14="http://schemas.microsoft.com/office/powerpoint/2010/main" val="626257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Shape 790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1" name="Shape 7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spcBef>
                <a:spcPts val="0"/>
              </a:spcBef>
            </a:pPr>
            <a:r>
              <a:t>Combination of reinforcement connection &amp; adhesive connection</a:t>
            </a:r>
          </a:p>
          <a:p>
            <a:pPr defTabSz="914400">
              <a:spcBef>
                <a:spcPts val="0"/>
              </a:spcBef>
            </a:pPr>
            <a:endParaRPr/>
          </a:p>
          <a:p>
            <a:pPr defTabSz="914400">
              <a:spcBef>
                <a:spcPts val="0"/>
              </a:spcBef>
            </a:pPr>
            <a:r>
              <a:t>Result: Tranparency + post-breakage behaviour</a:t>
            </a:r>
          </a:p>
        </p:txBody>
      </p:sp>
    </p:spTree>
    <p:extLst>
      <p:ext uri="{BB962C8B-B14F-4D97-AF65-F5344CB8AC3E}">
        <p14:creationId xmlns:p14="http://schemas.microsoft.com/office/powerpoint/2010/main" val="1381986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Shape 808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9" name="Shape 8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spcBef>
                <a:spcPts val="0"/>
              </a:spcBef>
            </a:pPr>
            <a:r>
              <a:t>Solution: hybrid glass beams, combination of glass with other elements</a:t>
            </a:r>
          </a:p>
          <a:p>
            <a:pPr defTabSz="914400">
              <a:spcBef>
                <a:spcPts val="0"/>
              </a:spcBef>
            </a:pPr>
            <a:r>
              <a:t>Many different types were developed using steel, timber, GFRP, concrete</a:t>
            </a:r>
          </a:p>
          <a:p>
            <a:pPr defTabSz="914400">
              <a:spcBef>
                <a:spcPts val="0"/>
              </a:spcBef>
            </a:pPr>
            <a:endParaRPr/>
          </a:p>
          <a:p>
            <a:pPr defTabSz="914400">
              <a:spcBef>
                <a:spcPts val="0"/>
              </a:spcBef>
            </a:pPr>
            <a:r>
              <a:t>Result: post-breakage capacity &amp; ductility</a:t>
            </a:r>
          </a:p>
        </p:txBody>
      </p:sp>
    </p:spTree>
    <p:extLst>
      <p:ext uri="{BB962C8B-B14F-4D97-AF65-F5344CB8AC3E}">
        <p14:creationId xmlns:p14="http://schemas.microsoft.com/office/powerpoint/2010/main" val="946602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Shape 816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17" name="Shape 8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spcBef>
                <a:spcPts val="0"/>
              </a:spcBef>
            </a:lvl1pPr>
          </a:lstStyle>
          <a:p>
            <a:r>
              <a:t>CLOSING SLIDE</a:t>
            </a:r>
          </a:p>
        </p:txBody>
      </p:sp>
    </p:spTree>
    <p:extLst>
      <p:ext uri="{BB962C8B-B14F-4D97-AF65-F5344CB8AC3E}">
        <p14:creationId xmlns:p14="http://schemas.microsoft.com/office/powerpoint/2010/main" val="2479473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Shape 835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6" name="Shape 8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spcBef>
                <a:spcPts val="0"/>
              </a:spcBef>
            </a:lvl1pPr>
          </a:lstStyle>
          <a:p>
            <a:r>
              <a:t>CLOSING SLIDE</a:t>
            </a:r>
          </a:p>
        </p:txBody>
      </p:sp>
    </p:spTree>
    <p:extLst>
      <p:ext uri="{BB962C8B-B14F-4D97-AF65-F5344CB8AC3E}">
        <p14:creationId xmlns:p14="http://schemas.microsoft.com/office/powerpoint/2010/main" val="4266677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4051975" y="3796355"/>
            <a:ext cx="5863550" cy="2188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955"/>
                </a:moveTo>
                <a:lnTo>
                  <a:pt x="1374" y="94"/>
                </a:lnTo>
                <a:lnTo>
                  <a:pt x="21600" y="0"/>
                </a:lnTo>
                <a:lnTo>
                  <a:pt x="21600" y="21600"/>
                </a:lnTo>
                <a:lnTo>
                  <a:pt x="28" y="21600"/>
                </a:lnTo>
                <a:lnTo>
                  <a:pt x="0" y="3955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spcBef>
                <a:spcPts val="400"/>
              </a:spcBef>
              <a:defRPr sz="12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pic>
        <p:nvPicPr>
          <p:cNvPr id="13" name="image2.jpeg" descr="GPD_popo_kansi.jpg"/>
          <p:cNvPicPr>
            <a:picLocks noChangeAspect="1"/>
          </p:cNvPicPr>
          <p:nvPr/>
        </p:nvPicPr>
        <p:blipFill>
          <a:blip r:embed="rId2">
            <a:extLst/>
          </a:blip>
          <a:srcRect t="2448" b="2307"/>
          <a:stretch>
            <a:fillRect/>
          </a:stretch>
        </p:blipFill>
        <p:spPr>
          <a:xfrm>
            <a:off x="1" y="-4"/>
            <a:ext cx="9902826" cy="685800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9183468" y="6480372"/>
            <a:ext cx="263979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5" name="Shape 115"/>
          <p:cNvSpPr>
            <a:spLocks noGrp="1"/>
          </p:cNvSpPr>
          <p:nvPr>
            <p:ph type="body" sz="half" idx="1"/>
          </p:nvPr>
        </p:nvSpPr>
        <p:spPr>
          <a:xfrm>
            <a:off x="494665" y="1600200"/>
            <a:ext cx="4369542" cy="4525965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Shape 116"/>
          <p:cNvSpPr>
            <a:spLocks noGrp="1"/>
          </p:cNvSpPr>
          <p:nvPr>
            <p:ph type="sldNum" sz="quarter" idx="2"/>
          </p:nvPr>
        </p:nvSpPr>
        <p:spPr>
          <a:xfrm>
            <a:off x="9077456" y="6372545"/>
            <a:ext cx="32118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494665" y="1535112"/>
            <a:ext cx="4371260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3"/>
          </p:nvPr>
        </p:nvSpPr>
        <p:spPr>
          <a:xfrm>
            <a:off x="5025659" y="1535111"/>
            <a:ext cx="4372979" cy="639765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4" name="Shape 1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494665" y="273050"/>
            <a:ext cx="325482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xfrm>
            <a:off x="3868003" y="273050"/>
            <a:ext cx="5530632" cy="585311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Shape 150"/>
          <p:cNvSpPr>
            <a:spLocks noGrp="1"/>
          </p:cNvSpPr>
          <p:nvPr>
            <p:ph type="body" sz="half" idx="13"/>
          </p:nvPr>
        </p:nvSpPr>
        <p:spPr>
          <a:xfrm>
            <a:off x="494663" y="1435101"/>
            <a:ext cx="3254831" cy="4691063"/>
          </a:xfrm>
          <a:prstGeom prst="rect">
            <a:avLst/>
          </a:prstGeom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1" name="Shape 1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1939156" y="4800600"/>
            <a:ext cx="593598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159" name="Shape 159"/>
          <p:cNvSpPr>
            <a:spLocks noGrp="1"/>
          </p:cNvSpPr>
          <p:nvPr>
            <p:ph type="pic" sz="half" idx="13"/>
          </p:nvPr>
        </p:nvSpPr>
        <p:spPr>
          <a:xfrm>
            <a:off x="1939156" y="612775"/>
            <a:ext cx="5935980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xfrm>
            <a:off x="1939156" y="5367337"/>
            <a:ext cx="5935980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9" name="Shape 1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Shape 1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xfrm>
            <a:off x="7172642" y="274639"/>
            <a:ext cx="2225995" cy="585152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8" name="Shape 178"/>
          <p:cNvSpPr>
            <a:spLocks noGrp="1"/>
          </p:cNvSpPr>
          <p:nvPr>
            <p:ph type="body" idx="1"/>
          </p:nvPr>
        </p:nvSpPr>
        <p:spPr>
          <a:xfrm>
            <a:off x="494665" y="274639"/>
            <a:ext cx="6513091" cy="585152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Shape 179"/>
          <p:cNvSpPr>
            <a:spLocks noGrp="1"/>
          </p:cNvSpPr>
          <p:nvPr>
            <p:ph type="sldNum" sz="quarter" idx="2"/>
          </p:nvPr>
        </p:nvSpPr>
        <p:spPr>
          <a:xfrm>
            <a:off x="9077456" y="6372545"/>
            <a:ext cx="32118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618301" y="1285861"/>
            <a:ext cx="8409307" cy="14700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Title Text</a:t>
            </a:r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xfrm>
            <a:off x="1468512" y="3571876"/>
            <a:ext cx="6925310" cy="175260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indent="0" algn="ctr">
              <a:buSzTx/>
              <a:buFontTx/>
              <a:buNone/>
              <a:defRPr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indent="0" algn="ctr">
              <a:buSzTx/>
              <a:buFontTx/>
              <a:buNone/>
              <a:defRPr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indent="0" algn="ctr">
              <a:buSzTx/>
              <a:buFontTx/>
              <a:buNone/>
              <a:defRPr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indent="0" algn="ctr">
              <a:buSzTx/>
              <a:buFontTx/>
              <a:buNone/>
              <a:defRPr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" name="Shape 188"/>
          <p:cNvSpPr>
            <a:spLocks noGrp="1"/>
          </p:cNvSpPr>
          <p:nvPr>
            <p:ph type="sldNum" sz="quarter" idx="2"/>
          </p:nvPr>
        </p:nvSpPr>
        <p:spPr>
          <a:xfrm>
            <a:off x="2705182" y="6381327"/>
            <a:ext cx="343902" cy="358139"/>
          </a:xfrm>
          <a:prstGeom prst="rect">
            <a:avLst/>
          </a:prstGeom>
        </p:spPr>
        <p:txBody>
          <a:bodyPr anchor="t"/>
          <a:lstStyle>
            <a:lvl1pPr algn="l">
              <a:defRPr sz="1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6" name="Shape 19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7" name="Shape 197"/>
          <p:cNvSpPr>
            <a:spLocks noGrp="1"/>
          </p:cNvSpPr>
          <p:nvPr>
            <p:ph type="sldNum" sz="quarter" idx="2"/>
          </p:nvPr>
        </p:nvSpPr>
        <p:spPr>
          <a:xfrm>
            <a:off x="9077456" y="6372545"/>
            <a:ext cx="32118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ndard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3.jpeg" descr="iStock_000020663361_rajattu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0"/>
            <a:ext cx="9902828" cy="1171114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363702" y="1386797"/>
            <a:ext cx="9135899" cy="739185"/>
          </a:xfrm>
          <a:prstGeom prst="rect">
            <a:avLst/>
          </a:prstGeom>
        </p:spPr>
        <p:txBody>
          <a:bodyPr lIns="0" tIns="0" rIns="0" bIns="0"/>
          <a:lstStyle>
            <a:lvl1pPr algn="l" defTabSz="457200">
              <a:defRPr sz="2800">
                <a:solidFill>
                  <a:schemeClr val="accent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368300" y="2259240"/>
            <a:ext cx="9118600" cy="4057444"/>
          </a:xfrm>
          <a:prstGeom prst="rect">
            <a:avLst/>
          </a:prstGeom>
        </p:spPr>
        <p:txBody>
          <a:bodyPr lIns="45718" tIns="45718" rIns="45718" bIns="45718"/>
          <a:lstStyle>
            <a:lvl1pPr defTabSz="457200">
              <a:spcBef>
                <a:spcPts val="300"/>
              </a:spcBef>
              <a:buClr>
                <a:srgbClr val="355F99"/>
              </a:buClr>
              <a:buSzPct val="120000"/>
              <a:buFont typeface="Lucida Grande"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spcBef>
                <a:spcPts val="300"/>
              </a:spcBef>
              <a:buClr>
                <a:srgbClr val="355F99"/>
              </a:buClr>
              <a:buFont typeface="Lucida Grande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lvl2pPr>
            <a:lvl3pPr marL="1175657" indent="-261257" defTabSz="457200">
              <a:spcBef>
                <a:spcPts val="300"/>
              </a:spcBef>
              <a:buClr>
                <a:srgbClr val="355F99"/>
              </a:buClr>
              <a:buFont typeface="Lucida Grande"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632855" indent="-261257" defTabSz="457200">
              <a:spcBef>
                <a:spcPts val="300"/>
              </a:spcBef>
              <a:buClr>
                <a:srgbClr val="355F99"/>
              </a:buClr>
              <a:buFont typeface="Lucida Grande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marL="2133600" indent="-304800" defTabSz="457200">
              <a:spcBef>
                <a:spcPts val="300"/>
              </a:spcBef>
              <a:buClr>
                <a:srgbClr val="355F99"/>
              </a:buClr>
              <a:buFont typeface="Lucida Grande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xfrm>
            <a:off x="9208868" y="6480372"/>
            <a:ext cx="263979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xfrm>
            <a:off x="781502" y="4406901"/>
            <a:ext cx="8409307" cy="136207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205" name="Shape 205"/>
          <p:cNvSpPr>
            <a:spLocks noGrp="1"/>
          </p:cNvSpPr>
          <p:nvPr>
            <p:ph type="body" sz="quarter" idx="1"/>
          </p:nvPr>
        </p:nvSpPr>
        <p:spPr>
          <a:xfrm>
            <a:off x="781502" y="2906713"/>
            <a:ext cx="8409307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6" name="Shape 2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4" name="Shape 214"/>
          <p:cNvSpPr>
            <a:spLocks noGrp="1"/>
          </p:cNvSpPr>
          <p:nvPr>
            <p:ph type="body" sz="half" idx="1"/>
          </p:nvPr>
        </p:nvSpPr>
        <p:spPr>
          <a:xfrm>
            <a:off x="494665" y="1600200"/>
            <a:ext cx="4369542" cy="4525965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5" name="Shape 2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xfrm>
            <a:off x="494665" y="1535112"/>
            <a:ext cx="4371260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4" name="Shape 224"/>
          <p:cNvSpPr>
            <a:spLocks noGrp="1"/>
          </p:cNvSpPr>
          <p:nvPr>
            <p:ph type="body" sz="quarter" idx="13"/>
          </p:nvPr>
        </p:nvSpPr>
        <p:spPr>
          <a:xfrm>
            <a:off x="5025659" y="1535112"/>
            <a:ext cx="4372979" cy="639764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sldNum" sz="quarter" idx="2"/>
          </p:nvPr>
        </p:nvSpPr>
        <p:spPr>
          <a:xfrm>
            <a:off x="9077456" y="6372545"/>
            <a:ext cx="32118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3" name="Shape 2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/>
          </p:cNvSpPr>
          <p:nvPr>
            <p:ph type="title"/>
          </p:nvPr>
        </p:nvSpPr>
        <p:spPr>
          <a:xfrm>
            <a:off x="494665" y="273050"/>
            <a:ext cx="325482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248" name="Shape 248"/>
          <p:cNvSpPr>
            <a:spLocks noGrp="1"/>
          </p:cNvSpPr>
          <p:nvPr>
            <p:ph type="body" idx="1"/>
          </p:nvPr>
        </p:nvSpPr>
        <p:spPr>
          <a:xfrm>
            <a:off x="3868003" y="273050"/>
            <a:ext cx="5530632" cy="585311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9" name="Shape 249"/>
          <p:cNvSpPr>
            <a:spLocks noGrp="1"/>
          </p:cNvSpPr>
          <p:nvPr>
            <p:ph type="body" sz="half" idx="13"/>
          </p:nvPr>
        </p:nvSpPr>
        <p:spPr>
          <a:xfrm>
            <a:off x="494663" y="1435101"/>
            <a:ext cx="3254832" cy="4691063"/>
          </a:xfrm>
          <a:prstGeom prst="rect">
            <a:avLst/>
          </a:prstGeom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0" name="Shape 250"/>
          <p:cNvSpPr>
            <a:spLocks noGrp="1"/>
          </p:cNvSpPr>
          <p:nvPr>
            <p:ph type="sldNum" sz="quarter" idx="2"/>
          </p:nvPr>
        </p:nvSpPr>
        <p:spPr>
          <a:xfrm>
            <a:off x="9077456" y="6372545"/>
            <a:ext cx="32118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/>
          </p:cNvSpPr>
          <p:nvPr>
            <p:ph type="title"/>
          </p:nvPr>
        </p:nvSpPr>
        <p:spPr>
          <a:xfrm>
            <a:off x="1939156" y="4800600"/>
            <a:ext cx="593598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258" name="Shape 258"/>
          <p:cNvSpPr>
            <a:spLocks noGrp="1"/>
          </p:cNvSpPr>
          <p:nvPr>
            <p:ph type="pic" sz="half" idx="13"/>
          </p:nvPr>
        </p:nvSpPr>
        <p:spPr>
          <a:xfrm>
            <a:off x="1939156" y="612775"/>
            <a:ext cx="5935980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9" name="Shape 259"/>
          <p:cNvSpPr>
            <a:spLocks noGrp="1"/>
          </p:cNvSpPr>
          <p:nvPr>
            <p:ph type="body" sz="quarter" idx="1"/>
          </p:nvPr>
        </p:nvSpPr>
        <p:spPr>
          <a:xfrm>
            <a:off x="1939156" y="5367337"/>
            <a:ext cx="5935980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0" name="Shape 2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8" name="Shape 26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9" name="Shape 2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/>
          </p:cNvSpPr>
          <p:nvPr>
            <p:ph type="title"/>
          </p:nvPr>
        </p:nvSpPr>
        <p:spPr>
          <a:xfrm>
            <a:off x="7172642" y="274639"/>
            <a:ext cx="2225995" cy="585152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7" name="Shape 277"/>
          <p:cNvSpPr>
            <a:spLocks noGrp="1"/>
          </p:cNvSpPr>
          <p:nvPr>
            <p:ph type="body" idx="1"/>
          </p:nvPr>
        </p:nvSpPr>
        <p:spPr>
          <a:xfrm>
            <a:off x="494665" y="274639"/>
            <a:ext cx="6513091" cy="585152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ed backgroun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age4.jpeg" descr="R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646510"/>
            <a:ext cx="9893302" cy="5628860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Shape 295"/>
          <p:cNvSpPr>
            <a:spLocks noGrp="1"/>
          </p:cNvSpPr>
          <p:nvPr>
            <p:ph type="sldNum" sz="quarter" idx="2"/>
          </p:nvPr>
        </p:nvSpPr>
        <p:spPr>
          <a:xfrm>
            <a:off x="6843459" y="5678423"/>
            <a:ext cx="246740" cy="251999"/>
          </a:xfrm>
          <a:prstGeom prst="rect">
            <a:avLst/>
          </a:prstGeom>
        </p:spPr>
        <p:txBody>
          <a:bodyPr lIns="37099" tIns="37099" rIns="37099" bIns="37099"/>
          <a:lstStyle>
            <a:lvl1pPr defTabSz="914400">
              <a:defRPr sz="1200" b="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ndard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363351" y="1771837"/>
            <a:ext cx="9127113" cy="599818"/>
          </a:xfrm>
          <a:prstGeom prst="rect">
            <a:avLst/>
          </a:prstGeom>
        </p:spPr>
        <p:txBody>
          <a:bodyPr lIns="37099" tIns="37099" rIns="37099" bIns="37099"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367945" y="2479787"/>
            <a:ext cx="9109830" cy="3292450"/>
          </a:xfrm>
          <a:prstGeom prst="rect">
            <a:avLst/>
          </a:prstGeom>
        </p:spPr>
        <p:txBody>
          <a:bodyPr lIns="37099" tIns="37099" rIns="37099" bIns="37099"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>
                <a:solidFill>
                  <a:schemeClr val="accent1"/>
                </a:solidFill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accent1"/>
                </a:solidFill>
              </a:defRPr>
            </a:lvl2pPr>
            <a:lvl3pPr marL="1234438" indent="-320038">
              <a:lnSpc>
                <a:spcPct val="90000"/>
              </a:lnSpc>
              <a:spcBef>
                <a:spcPts val="1000"/>
              </a:spcBef>
              <a:defRPr sz="2800">
                <a:solidFill>
                  <a:schemeClr val="accent1"/>
                </a:solidFill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accent1"/>
                </a:solidFill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xfrm>
            <a:off x="8966397" y="5826565"/>
            <a:ext cx="246740" cy="251999"/>
          </a:xfrm>
          <a:prstGeom prst="rect">
            <a:avLst/>
          </a:prstGeom>
        </p:spPr>
        <p:txBody>
          <a:bodyPr lIns="37099" tIns="37099" rIns="37099" bIns="37099"/>
          <a:lstStyle>
            <a:lvl1pPr defTabSz="914400">
              <a:defRPr sz="1200" b="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/>
          </p:cNvSpPr>
          <p:nvPr>
            <p:ph type="title"/>
          </p:nvPr>
        </p:nvSpPr>
        <p:spPr>
          <a:xfrm>
            <a:off x="680164" y="942793"/>
            <a:ext cx="8532973" cy="1075640"/>
          </a:xfrm>
          <a:prstGeom prst="rect">
            <a:avLst/>
          </a:prstGeom>
        </p:spPr>
        <p:txBody>
          <a:bodyPr lIns="37099" tIns="37099" rIns="37099" bIns="37099"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03" name="Shape 303"/>
          <p:cNvSpPr>
            <a:spLocks noGrp="1"/>
          </p:cNvSpPr>
          <p:nvPr>
            <p:ph type="body" idx="1"/>
          </p:nvPr>
        </p:nvSpPr>
        <p:spPr>
          <a:xfrm>
            <a:off x="680164" y="2127928"/>
            <a:ext cx="8532973" cy="3530930"/>
          </a:xfrm>
          <a:prstGeom prst="rect">
            <a:avLst/>
          </a:prstGeom>
        </p:spPr>
        <p:txBody>
          <a:bodyPr lIns="37099" tIns="37099" rIns="37099" bIns="37099"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/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/>
            </a:lvl2pPr>
            <a:lvl3pPr marL="1234438" indent="-320038">
              <a:lnSpc>
                <a:spcPct val="90000"/>
              </a:lnSpc>
              <a:spcBef>
                <a:spcPts val="1000"/>
              </a:spcBef>
              <a:defRPr sz="2800"/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4" name="Shape 304"/>
          <p:cNvSpPr>
            <a:spLocks noGrp="1"/>
          </p:cNvSpPr>
          <p:nvPr>
            <p:ph type="sldNum" sz="quarter" idx="2"/>
          </p:nvPr>
        </p:nvSpPr>
        <p:spPr>
          <a:xfrm>
            <a:off x="8966397" y="5826565"/>
            <a:ext cx="246740" cy="251999"/>
          </a:xfrm>
          <a:prstGeom prst="rect">
            <a:avLst/>
          </a:prstGeom>
        </p:spPr>
        <p:txBody>
          <a:bodyPr lIns="37099" tIns="37099" rIns="37099" bIns="37099"/>
          <a:lstStyle>
            <a:lvl1pPr defTabSz="914400">
              <a:defRPr sz="1200" b="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/>
          </p:cNvSpPr>
          <p:nvPr>
            <p:ph type="sldNum" sz="quarter" idx="2"/>
          </p:nvPr>
        </p:nvSpPr>
        <p:spPr>
          <a:xfrm>
            <a:off x="8966397" y="5826565"/>
            <a:ext cx="246741" cy="251999"/>
          </a:xfrm>
          <a:prstGeom prst="rect">
            <a:avLst/>
          </a:prstGeom>
        </p:spPr>
        <p:txBody>
          <a:bodyPr lIns="37099" tIns="37099" rIns="37099" bIns="37099"/>
          <a:lstStyle>
            <a:lvl1pPr defTabSz="914400">
              <a:defRPr sz="1200" b="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OGO_Bottom Le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/>
        </p:nvSpPr>
        <p:spPr>
          <a:xfrm>
            <a:off x="195321" y="5824692"/>
            <a:ext cx="9893301" cy="315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>
            <a:lvl1pPr defTabSz="914400">
              <a:defRPr sz="1600">
                <a:solidFill>
                  <a:srgbClr val="404040"/>
                </a:solidFill>
                <a:latin typeface="New Rail Alphabet Medium"/>
                <a:ea typeface="New Rail Alphabet Medium"/>
                <a:cs typeface="New Rail Alphabet Medium"/>
                <a:sym typeface="New Rail Alphabet Medium"/>
              </a:defRPr>
            </a:lvl1pPr>
          </a:lstStyle>
          <a:p>
            <a:r>
              <a:t>  </a:t>
            </a:r>
          </a:p>
        </p:txBody>
      </p:sp>
      <p:sp>
        <p:nvSpPr>
          <p:cNvPr id="326" name="Shape 326"/>
          <p:cNvSpPr>
            <a:spLocks noGrp="1"/>
          </p:cNvSpPr>
          <p:nvPr>
            <p:ph type="sldNum" sz="quarter" idx="2"/>
          </p:nvPr>
        </p:nvSpPr>
        <p:spPr>
          <a:xfrm>
            <a:off x="6843459" y="5678423"/>
            <a:ext cx="246740" cy="251999"/>
          </a:xfrm>
          <a:prstGeom prst="rect">
            <a:avLst/>
          </a:prstGeom>
        </p:spPr>
        <p:txBody>
          <a:bodyPr lIns="37099" tIns="37099" rIns="37099" bIns="37099"/>
          <a:lstStyle>
            <a:lvl1pPr defTabSz="914400">
              <a:defRPr sz="1200" b="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OGO_Bottom Le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/>
          <p:nvPr/>
        </p:nvSpPr>
        <p:spPr>
          <a:xfrm>
            <a:off x="555177" y="6381327"/>
            <a:ext cx="9144001" cy="33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404040"/>
                </a:solidFill>
                <a:latin typeface="New Rail Alphabet Medium"/>
                <a:ea typeface="New Rail Alphabet Medium"/>
                <a:cs typeface="New Rail Alphabet Medium"/>
                <a:sym typeface="New Rail Alphabet Medium"/>
              </a:defRPr>
            </a:lvl1pPr>
          </a:lstStyle>
          <a:p>
            <a:r>
              <a:t>  </a:t>
            </a:r>
          </a:p>
        </p:txBody>
      </p:sp>
      <p:pic>
        <p:nvPicPr>
          <p:cNvPr id="382" name="imag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6168" y="6393600"/>
            <a:ext cx="1188003" cy="404820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hape 383"/>
          <p:cNvSpPr>
            <a:spLocks noGrp="1"/>
          </p:cNvSpPr>
          <p:nvPr>
            <p:ph type="sldNum" sz="quarter" idx="2"/>
          </p:nvPr>
        </p:nvSpPr>
        <p:spPr>
          <a:xfrm>
            <a:off x="6663872" y="6221732"/>
            <a:ext cx="263979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/>
          </p:cNvSpPr>
          <p:nvPr>
            <p:ph type="title"/>
          </p:nvPr>
        </p:nvSpPr>
        <p:spPr>
          <a:xfrm>
            <a:off x="259355" y="331789"/>
            <a:ext cx="6094000" cy="750888"/>
          </a:xfrm>
          <a:prstGeom prst="rect">
            <a:avLst/>
          </a:prstGeom>
        </p:spPr>
        <p:txBody>
          <a:bodyPr/>
          <a:lstStyle/>
          <a:p>
            <a:r>
              <a:t>Titelmasterformat durch Klicken bearbeiten</a:t>
            </a:r>
          </a:p>
        </p:txBody>
      </p:sp>
      <p:sp>
        <p:nvSpPr>
          <p:cNvPr id="391" name="Shape 391"/>
          <p:cNvSpPr>
            <a:spLocks noGrp="1"/>
          </p:cNvSpPr>
          <p:nvPr>
            <p:ph type="body" sz="half" idx="1"/>
          </p:nvPr>
        </p:nvSpPr>
        <p:spPr>
          <a:xfrm>
            <a:off x="264508" y="1638300"/>
            <a:ext cx="4472596" cy="4114800"/>
          </a:xfrm>
          <a:prstGeom prst="rect">
            <a:avLst/>
          </a:prstGeom>
        </p:spPr>
        <p:txBody>
          <a:bodyPr/>
          <a:lstStyle/>
          <a:p>
            <a:r>
              <a:t>Textmasterformat bearbeiten</a:t>
            </a:r>
          </a:p>
          <a:p>
            <a:pPr lvl="1"/>
            <a:r>
              <a:t>Zweite Ebene</a:t>
            </a:r>
          </a:p>
          <a:p>
            <a:pPr lvl="2"/>
            <a:r>
              <a:t>Dritte Ebene</a:t>
            </a:r>
          </a:p>
          <a:p>
            <a:pPr lvl="3"/>
            <a:r>
              <a:t>Vierte Ebene</a:t>
            </a:r>
          </a:p>
          <a:p>
            <a:pPr lvl="4"/>
            <a:r>
              <a:t>Fünfte Ebene</a:t>
            </a:r>
          </a:p>
        </p:txBody>
      </p:sp>
      <p:sp>
        <p:nvSpPr>
          <p:cNvPr id="392" name="Shape 392"/>
          <p:cNvSpPr>
            <a:spLocks noGrp="1"/>
          </p:cNvSpPr>
          <p:nvPr>
            <p:ph type="sldNum" sz="quarter" idx="2"/>
          </p:nvPr>
        </p:nvSpPr>
        <p:spPr>
          <a:xfrm>
            <a:off x="9077457" y="6372545"/>
            <a:ext cx="32118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680164" y="942793"/>
            <a:ext cx="8532973" cy="1075640"/>
          </a:xfrm>
          <a:prstGeom prst="rect">
            <a:avLst/>
          </a:prstGeom>
        </p:spPr>
        <p:txBody>
          <a:bodyPr lIns="37099" tIns="37099" rIns="37099" bIns="37099"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680164" y="2127927"/>
            <a:ext cx="8532973" cy="3530933"/>
          </a:xfrm>
          <a:prstGeom prst="rect">
            <a:avLst/>
          </a:prstGeom>
        </p:spPr>
        <p:txBody>
          <a:bodyPr lIns="37099" tIns="37099" rIns="37099" bIns="37099"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/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/>
            </a:lvl2pPr>
            <a:lvl3pPr marL="1234438" indent="-320038">
              <a:lnSpc>
                <a:spcPct val="90000"/>
              </a:lnSpc>
              <a:spcBef>
                <a:spcPts val="1000"/>
              </a:spcBef>
              <a:defRPr sz="2800"/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xfrm>
            <a:off x="8966397" y="5826565"/>
            <a:ext cx="246741" cy="251999"/>
          </a:xfrm>
          <a:prstGeom prst="rect">
            <a:avLst/>
          </a:prstGeom>
        </p:spPr>
        <p:txBody>
          <a:bodyPr lIns="37099" tIns="37099" rIns="37099" bIns="37099"/>
          <a:lstStyle>
            <a:lvl1pPr defTabSz="914400">
              <a:defRPr sz="1200" b="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xfrm>
            <a:off x="680164" y="942793"/>
            <a:ext cx="8532973" cy="1075640"/>
          </a:xfrm>
          <a:prstGeom prst="rect">
            <a:avLst/>
          </a:prstGeom>
        </p:spPr>
        <p:txBody>
          <a:bodyPr lIns="37099" tIns="37099" rIns="37099" bIns="37099"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8" name="Shape 68"/>
          <p:cNvSpPr>
            <a:spLocks noGrp="1"/>
          </p:cNvSpPr>
          <p:nvPr>
            <p:ph type="body" sz="half" idx="1"/>
          </p:nvPr>
        </p:nvSpPr>
        <p:spPr>
          <a:xfrm>
            <a:off x="680164" y="2127927"/>
            <a:ext cx="4204654" cy="3530933"/>
          </a:xfrm>
          <a:prstGeom prst="rect">
            <a:avLst/>
          </a:prstGeom>
        </p:spPr>
        <p:txBody>
          <a:bodyPr lIns="37099" tIns="37099" rIns="37099" bIns="37099"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/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/>
            </a:lvl2pPr>
            <a:lvl3pPr marL="1234438" indent="-320038">
              <a:lnSpc>
                <a:spcPct val="90000"/>
              </a:lnSpc>
              <a:spcBef>
                <a:spcPts val="1000"/>
              </a:spcBef>
              <a:defRPr sz="2800"/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xfrm>
            <a:off x="8966397" y="5826565"/>
            <a:ext cx="246741" cy="251999"/>
          </a:xfrm>
          <a:prstGeom prst="rect">
            <a:avLst/>
          </a:prstGeom>
        </p:spPr>
        <p:txBody>
          <a:bodyPr lIns="37099" tIns="37099" rIns="37099" bIns="37099"/>
          <a:lstStyle>
            <a:lvl1pPr defTabSz="914400">
              <a:defRPr sz="1200" b="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e de tit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4051975" y="3796355"/>
            <a:ext cx="5863550" cy="2188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955"/>
                </a:moveTo>
                <a:lnTo>
                  <a:pt x="1374" y="94"/>
                </a:lnTo>
                <a:lnTo>
                  <a:pt x="21600" y="0"/>
                </a:lnTo>
                <a:lnTo>
                  <a:pt x="21600" y="21600"/>
                </a:lnTo>
                <a:lnTo>
                  <a:pt x="28" y="21600"/>
                </a:lnTo>
                <a:lnTo>
                  <a:pt x="0" y="3955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spcBef>
                <a:spcPts val="400"/>
              </a:spcBef>
              <a:defRPr sz="12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pic>
        <p:nvPicPr>
          <p:cNvPr id="77" name="image2.jpeg" descr="GPD_popo_kansi.jpg"/>
          <p:cNvPicPr>
            <a:picLocks noChangeAspect="1"/>
          </p:cNvPicPr>
          <p:nvPr/>
        </p:nvPicPr>
        <p:blipFill>
          <a:blip r:embed="rId2">
            <a:extLst/>
          </a:blip>
          <a:srcRect t="2448" b="2307"/>
          <a:stretch>
            <a:fillRect/>
          </a:stretch>
        </p:blipFill>
        <p:spPr>
          <a:xfrm>
            <a:off x="1" y="-4"/>
            <a:ext cx="9902826" cy="6858005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xfrm>
            <a:off x="618301" y="1285861"/>
            <a:ext cx="8409307" cy="1470027"/>
          </a:xfrm>
          <a:prstGeom prst="rect">
            <a:avLst/>
          </a:prstGeom>
        </p:spPr>
        <p:txBody>
          <a:bodyPr lIns="0" tIns="0" rIns="0" bIns="0"/>
          <a:lstStyle>
            <a:lvl1pPr algn="l" defTabSz="457200">
              <a:defRPr sz="2800"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Title Text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sz="quarter" idx="1"/>
          </p:nvPr>
        </p:nvSpPr>
        <p:spPr>
          <a:xfrm>
            <a:off x="1468512" y="3571876"/>
            <a:ext cx="6925310" cy="1752602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 defTabSz="457200">
              <a:spcBef>
                <a:spcPts val="300"/>
              </a:spcBef>
              <a:buSzTx/>
              <a:buFontTx/>
              <a:buNone/>
              <a:defRPr sz="1600"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indent="0" algn="ctr" defTabSz="457200">
              <a:spcBef>
                <a:spcPts val="300"/>
              </a:spcBef>
              <a:buSzTx/>
              <a:buFontTx/>
              <a:buNone/>
              <a:defRPr sz="1600"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indent="0" algn="ctr" defTabSz="457200">
              <a:spcBef>
                <a:spcPts val="300"/>
              </a:spcBef>
              <a:buSzTx/>
              <a:buFontTx/>
              <a:buNone/>
              <a:defRPr sz="1600"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indent="0" algn="ctr" defTabSz="457200">
              <a:spcBef>
                <a:spcPts val="300"/>
              </a:spcBef>
              <a:buSzTx/>
              <a:buFontTx/>
              <a:buNone/>
              <a:defRPr sz="1600"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indent="0" algn="ctr" defTabSz="457200">
              <a:spcBef>
                <a:spcPts val="300"/>
              </a:spcBef>
              <a:buSzTx/>
              <a:buFontTx/>
              <a:buNone/>
              <a:defRPr sz="1600"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xfrm>
            <a:off x="2705182" y="6381327"/>
            <a:ext cx="343902" cy="358139"/>
          </a:xfrm>
          <a:prstGeom prst="rect">
            <a:avLst/>
          </a:prstGeom>
        </p:spPr>
        <p:txBody>
          <a:bodyPr anchor="t"/>
          <a:lstStyle>
            <a:lvl1pPr algn="l">
              <a:defRPr sz="1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xfrm>
            <a:off x="618301" y="1285861"/>
            <a:ext cx="8409307" cy="14700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Title Text</a:t>
            </a:r>
          </a:p>
        </p:txBody>
      </p:sp>
      <p:sp>
        <p:nvSpPr>
          <p:cNvPr id="88" name="Shape 88"/>
          <p:cNvSpPr>
            <a:spLocks noGrp="1"/>
          </p:cNvSpPr>
          <p:nvPr>
            <p:ph type="body" sz="quarter" idx="1"/>
          </p:nvPr>
        </p:nvSpPr>
        <p:spPr>
          <a:xfrm>
            <a:off x="1468512" y="3571876"/>
            <a:ext cx="6925310" cy="175260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indent="0" algn="ctr">
              <a:buSzTx/>
              <a:buFontTx/>
              <a:buNone/>
              <a:defRPr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indent="0" algn="ctr">
              <a:buSzTx/>
              <a:buFontTx/>
              <a:buNone/>
              <a:defRPr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indent="0" algn="ctr">
              <a:buSzTx/>
              <a:buFontTx/>
              <a:buNone/>
              <a:defRPr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indent="0" algn="ctr">
              <a:buSzTx/>
              <a:buFontTx/>
              <a:buNone/>
              <a:defRPr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hape 89"/>
          <p:cNvSpPr>
            <a:spLocks noGrp="1"/>
          </p:cNvSpPr>
          <p:nvPr>
            <p:ph type="sldNum" sz="quarter" idx="2"/>
          </p:nvPr>
        </p:nvSpPr>
        <p:spPr>
          <a:xfrm>
            <a:off x="2705182" y="6381327"/>
            <a:ext cx="343902" cy="358139"/>
          </a:xfrm>
          <a:prstGeom prst="rect">
            <a:avLst/>
          </a:prstGeom>
        </p:spPr>
        <p:txBody>
          <a:bodyPr anchor="t"/>
          <a:lstStyle>
            <a:lvl1pPr algn="l">
              <a:defRPr sz="1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7" name="Shape 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xfrm>
            <a:off x="781502" y="4406901"/>
            <a:ext cx="8409307" cy="136207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106" name="Shape 106"/>
          <p:cNvSpPr>
            <a:spLocks noGrp="1"/>
          </p:cNvSpPr>
          <p:nvPr>
            <p:ph type="body" sz="quarter" idx="1"/>
          </p:nvPr>
        </p:nvSpPr>
        <p:spPr>
          <a:xfrm>
            <a:off x="781502" y="2906713"/>
            <a:ext cx="8409307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 descr="Logo BJS.Différences c.jpg"/>
          <p:cNvPicPr>
            <a:picLocks noChangeAspect="1"/>
          </p:cNvPicPr>
          <p:nvPr/>
        </p:nvPicPr>
        <p:blipFill>
          <a:blip r:embed="rId36">
            <a:extLst/>
          </a:blip>
          <a:stretch>
            <a:fillRect/>
          </a:stretch>
        </p:blipFill>
        <p:spPr>
          <a:xfrm>
            <a:off x="541039" y="6357937"/>
            <a:ext cx="1860147" cy="34766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94665" y="274638"/>
            <a:ext cx="890397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94665" y="1600200"/>
            <a:ext cx="8903970" cy="4525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9077456" y="6372545"/>
            <a:ext cx="321180" cy="3327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400" b="1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80" r:id="rId29"/>
    <p:sldLayoutId id="2147483681" r:id="rId30"/>
    <p:sldLayoutId id="2147483682" r:id="rId31"/>
    <p:sldLayoutId id="2147483684" r:id="rId32"/>
    <p:sldLayoutId id="2147483691" r:id="rId33"/>
    <p:sldLayoutId id="2147483692" r:id="rId34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mic Sans MS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mic Sans MS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mic Sans MS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mic Sans MS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mic Sans MS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mic Sans MS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mic Sans MS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mic Sans MS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mic Sans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6" Type="http://schemas.openxmlformats.org/officeDocument/2006/relationships/hyperlink" Target="http://www.gpd.fi/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2.xml"/><Relationship Id="rId4" Type="http://schemas.openxmlformats.org/officeDocument/2006/relationships/hyperlink" Target="http://www.gpd.fi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gpd.fi/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hyperlink" Target="http://www.gpd.fi/" TargetMode="Externa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gpd.fi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hyperlink" Target="http://www.gpd.fi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www.gpd.fi/" TargetMode="Externa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www.gpd.fi/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www.gpd.fi/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hyperlink" Target="http://www.gpd.fi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pd.fi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gpd.fi/" TargetMode="Externa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pd.fi/" TargetMode="External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hyperlink" Target="http://www.gpd.fi/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pd.fi/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pd.fi/" TargetMode="External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pd.fi/" TargetMode="External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8.jpeg"/><Relationship Id="rId4" Type="http://schemas.openxmlformats.org/officeDocument/2006/relationships/image" Target="../media/image13.jpeg"/><Relationship Id="rId9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0.xml"/><Relationship Id="rId6" Type="http://schemas.openxmlformats.org/officeDocument/2006/relationships/hyperlink" Target="http://www.gpd.fi/" TargetMode="Externa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5" Type="http://schemas.openxmlformats.org/officeDocument/2006/relationships/hyperlink" Target="http://www.gpd.fi/" TargetMode="External"/><Relationship Id="rId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hyperlink" Target="http://www.gpd.fi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pd.fi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://www.gpd.fi/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pd.fi/" TargetMode="Externa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hyperlink" Target="http://www.gpd.fi/" TargetMode="External"/><Relationship Id="rId2" Type="http://schemas.openxmlformats.org/officeDocument/2006/relationships/hyperlink" Target="http://www.google.be/url?sa=i&amp;rct=j&amp;q=&amp;esrc=s&amp;source=images&amp;cd=&amp;cad=rja&amp;uact=8&amp;ved=0CAcQjRw&amp;url=http://commons.wikimedia.org/wiki/File:Energy_label_2010.svg&amp;ei=eMSHVYilFoitygOV4bIo&amp;bvm=bv.96339352,d.bGQ&amp;psig=AFQjCNHfZu5WY7a7s7c1l7u4PfuSR1QB_g&amp;ust=1435047412977597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png"/><Relationship Id="rId5" Type="http://schemas.openxmlformats.org/officeDocument/2006/relationships/image" Target="../media/image100.png"/><Relationship Id="rId4" Type="http://schemas.openxmlformats.org/officeDocument/2006/relationships/image" Target="../media/image10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hyperlink" Target="http://www.gpd.fi/" TargetMode="Externa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gpd.fi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hyperlink" Target="http://www.gpd.fi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image55.png"/>
          <p:cNvPicPr>
            <a:picLocks noChangeAspect="1"/>
          </p:cNvPicPr>
          <p:nvPr/>
        </p:nvPicPr>
        <p:blipFill>
          <a:blip r:embed="rId2">
            <a:extLst/>
          </a:blip>
          <a:srcRect t="21501" b="2420"/>
          <a:stretch>
            <a:fillRect/>
          </a:stretch>
        </p:blipFill>
        <p:spPr>
          <a:xfrm>
            <a:off x="980413" y="782579"/>
            <a:ext cx="3739689" cy="2127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image56.jpeg" descr="http://cleantechnica.com/files/2013/07/floating-ark-green-housing.jpg"/>
          <p:cNvPicPr>
            <a:picLocks noChangeAspect="1"/>
          </p:cNvPicPr>
          <p:nvPr/>
        </p:nvPicPr>
        <p:blipFill>
          <a:blip r:embed="rId3">
            <a:extLst/>
          </a:blip>
          <a:srcRect b="17072"/>
          <a:stretch>
            <a:fillRect/>
          </a:stretch>
        </p:blipFill>
        <p:spPr>
          <a:xfrm>
            <a:off x="5187222" y="783771"/>
            <a:ext cx="3725177" cy="2125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image57.jpeg" descr="http://blog.fantasticcleanersmelbourne.com.au/wp-content/uploads/2013/07/Farmscrapers-of-the-future.jpg"/>
          <p:cNvPicPr>
            <a:picLocks noChangeAspect="1"/>
          </p:cNvPicPr>
          <p:nvPr/>
        </p:nvPicPr>
        <p:blipFill>
          <a:blip r:embed="rId4">
            <a:extLst/>
          </a:blip>
          <a:srcRect b="25358"/>
          <a:stretch>
            <a:fillRect/>
          </a:stretch>
        </p:blipFill>
        <p:spPr>
          <a:xfrm>
            <a:off x="5180276" y="3621516"/>
            <a:ext cx="3739135" cy="2111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image58.jpeg" descr="White Sky iHouse unveiled"/>
          <p:cNvPicPr>
            <a:picLocks noChangeAspect="1"/>
          </p:cNvPicPr>
          <p:nvPr/>
        </p:nvPicPr>
        <p:blipFill>
          <a:blip r:embed="rId5">
            <a:extLst/>
          </a:blip>
          <a:srcRect l="13609" r="3749"/>
          <a:stretch>
            <a:fillRect/>
          </a:stretch>
        </p:blipFill>
        <p:spPr>
          <a:xfrm>
            <a:off x="974063" y="3613579"/>
            <a:ext cx="3752578" cy="2127649"/>
          </a:xfrm>
          <a:prstGeom prst="rect">
            <a:avLst/>
          </a:prstGeom>
          <a:ln w="12700">
            <a:miter lim="400000"/>
          </a:ln>
        </p:spPr>
      </p:pic>
      <p:sp>
        <p:nvSpPr>
          <p:cNvPr id="676" name="Shape 676"/>
          <p:cNvSpPr/>
          <p:nvPr/>
        </p:nvSpPr>
        <p:spPr>
          <a:xfrm>
            <a:off x="1267404" y="2955308"/>
            <a:ext cx="3165773" cy="275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defRPr sz="1000" b="1">
                <a:latin typeface="Arial"/>
                <a:ea typeface="Arial"/>
                <a:cs typeface="Arial"/>
                <a:sym typeface="Arial"/>
              </a:defRPr>
            </a:pPr>
            <a:r>
              <a:t>R129 Future Housing Concept </a:t>
            </a:r>
            <a:br/>
            <a:r>
              <a:rPr b="0">
                <a:solidFill>
                  <a:srgbClr val="50534D"/>
                </a:solidFill>
              </a:rPr>
              <a:t>Prof. Werner Sobek</a:t>
            </a:r>
          </a:p>
        </p:txBody>
      </p:sp>
      <p:sp>
        <p:nvSpPr>
          <p:cNvPr id="677" name="Shape 677"/>
          <p:cNvSpPr/>
          <p:nvPr/>
        </p:nvSpPr>
        <p:spPr>
          <a:xfrm>
            <a:off x="1267404" y="5800173"/>
            <a:ext cx="3165773" cy="275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defRPr sz="1000" b="1">
                <a:latin typeface="Arial"/>
                <a:ea typeface="Arial"/>
                <a:cs typeface="Arial"/>
                <a:sym typeface="Arial"/>
              </a:defRPr>
            </a:pPr>
            <a:r>
              <a:t>White Sky iHouse</a:t>
            </a:r>
            <a:br/>
            <a:r>
              <a:rPr b="0">
                <a:solidFill>
                  <a:srgbClr val="50534D"/>
                </a:solidFill>
              </a:rPr>
              <a:t>Lindemann Architects</a:t>
            </a:r>
          </a:p>
        </p:txBody>
      </p:sp>
      <p:sp>
        <p:nvSpPr>
          <p:cNvPr id="678" name="Shape 678"/>
          <p:cNvSpPr/>
          <p:nvPr/>
        </p:nvSpPr>
        <p:spPr>
          <a:xfrm>
            <a:off x="5568112" y="5800173"/>
            <a:ext cx="2963290" cy="275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defRPr sz="1000" b="1">
                <a:latin typeface="Arial"/>
                <a:ea typeface="Arial"/>
                <a:cs typeface="Arial"/>
                <a:sym typeface="Arial"/>
              </a:defRPr>
            </a:pPr>
            <a:r>
              <a:t>Farmscrapers – Housing of the Future</a:t>
            </a:r>
            <a:br/>
            <a:r>
              <a:rPr b="0">
                <a:solidFill>
                  <a:srgbClr val="50534D"/>
                </a:solidFill>
              </a:rPr>
              <a:t>Vincent Callebaut Architectures </a:t>
            </a:r>
          </a:p>
        </p:txBody>
      </p:sp>
      <p:sp>
        <p:nvSpPr>
          <p:cNvPr id="679" name="Shape 679"/>
          <p:cNvSpPr/>
          <p:nvPr/>
        </p:nvSpPr>
        <p:spPr>
          <a:xfrm>
            <a:off x="5466870" y="2961296"/>
            <a:ext cx="3165774" cy="414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defRPr sz="1000" b="1">
                <a:latin typeface="Arial"/>
                <a:ea typeface="Arial"/>
                <a:cs typeface="Arial"/>
                <a:sym typeface="Arial"/>
              </a:defRPr>
            </a:pPr>
            <a:r>
              <a:t>Floating Housing Project Concept For Uncertain Climate Future</a:t>
            </a:r>
            <a:br/>
            <a:r>
              <a:rPr b="0">
                <a:solidFill>
                  <a:srgbClr val="50534D"/>
                </a:solidFill>
              </a:rPr>
              <a:t>Alexander Remizov</a:t>
            </a:r>
          </a:p>
        </p:txBody>
      </p:sp>
      <p:sp>
        <p:nvSpPr>
          <p:cNvPr id="680" name="Shape 680"/>
          <p:cNvSpPr/>
          <p:nvPr/>
        </p:nvSpPr>
        <p:spPr>
          <a:xfrm>
            <a:off x="0" y="6441513"/>
            <a:ext cx="9893301" cy="32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9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9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www.gpd.fi</a:t>
            </a:r>
            <a:r>
              <a:t>  ©Benjamin Beer, Meinhardt Façade Technology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Shape 732"/>
          <p:cNvSpPr/>
          <p:nvPr/>
        </p:nvSpPr>
        <p:spPr>
          <a:xfrm>
            <a:off x="-2117" y="-1"/>
            <a:ext cx="9897534" cy="6858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733" name="Shape 733"/>
          <p:cNvSpPr/>
          <p:nvPr/>
        </p:nvSpPr>
        <p:spPr>
          <a:xfrm>
            <a:off x="406939" y="3055349"/>
            <a:ext cx="9079422" cy="59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normAutofit lnSpcReduction="10000"/>
          </a:bodyPr>
          <a:lstStyle>
            <a:lvl1pPr algn="ctr" defTabSz="914400">
              <a:lnSpc>
                <a:spcPct val="112000"/>
              </a:lnSpc>
              <a:defRPr sz="34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STRUCTURAL GLASS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" name="image75.jpeg" descr="90176P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681" y="-24051"/>
            <a:ext cx="10586399" cy="6906104"/>
          </a:xfrm>
          <a:prstGeom prst="rect">
            <a:avLst/>
          </a:prstGeom>
          <a:ln w="12700">
            <a:miter lim="400000"/>
          </a:ln>
        </p:spPr>
      </p:pic>
      <p:sp>
        <p:nvSpPr>
          <p:cNvPr id="738" name="Shape 738"/>
          <p:cNvSpPr/>
          <p:nvPr/>
        </p:nvSpPr>
        <p:spPr>
          <a:xfrm>
            <a:off x="-29568" y="5617455"/>
            <a:ext cx="3171315" cy="72997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739" name="Shape 739"/>
          <p:cNvSpPr/>
          <p:nvPr/>
        </p:nvSpPr>
        <p:spPr>
          <a:xfrm>
            <a:off x="26077" y="5735792"/>
            <a:ext cx="3060025" cy="493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©Tim Macfarlane, </a:t>
            </a:r>
          </a:p>
          <a:p>
            <a:pPr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Glass Light and Special Structures Limited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image76.png" descr="Toky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669" y="-34211"/>
            <a:ext cx="11045599" cy="6926423"/>
          </a:xfrm>
          <a:prstGeom prst="rect">
            <a:avLst/>
          </a:prstGeom>
          <a:ln w="12700">
            <a:miter lim="400000"/>
          </a:ln>
        </p:spPr>
      </p:pic>
      <p:sp>
        <p:nvSpPr>
          <p:cNvPr id="742" name="Shape 742"/>
          <p:cNvSpPr/>
          <p:nvPr/>
        </p:nvSpPr>
        <p:spPr>
          <a:xfrm>
            <a:off x="-29568" y="5617455"/>
            <a:ext cx="3171315" cy="72997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743" name="Shape 743"/>
          <p:cNvSpPr/>
          <p:nvPr/>
        </p:nvSpPr>
        <p:spPr>
          <a:xfrm>
            <a:off x="26077" y="5735792"/>
            <a:ext cx="3060025" cy="493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©Tim Macfarlane, </a:t>
            </a:r>
          </a:p>
          <a:p>
            <a:pPr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Glass Light and Special Structures Limited</a:t>
            </a:r>
          </a:p>
        </p:txBody>
      </p:sp>
      <p:sp>
        <p:nvSpPr>
          <p:cNvPr id="744" name="Shape 744"/>
          <p:cNvSpPr/>
          <p:nvPr/>
        </p:nvSpPr>
        <p:spPr>
          <a:xfrm>
            <a:off x="6658981" y="309522"/>
            <a:ext cx="2905920" cy="26118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93" y="0"/>
                </a:moveTo>
                <a:cubicBezTo>
                  <a:pt x="311" y="0"/>
                  <a:pt x="0" y="346"/>
                  <a:pt x="0" y="771"/>
                </a:cubicBezTo>
                <a:lnTo>
                  <a:pt x="0" y="17343"/>
                </a:lnTo>
                <a:cubicBezTo>
                  <a:pt x="0" y="17769"/>
                  <a:pt x="311" y="18114"/>
                  <a:pt x="693" y="18114"/>
                </a:cubicBezTo>
                <a:lnTo>
                  <a:pt x="1330" y="18114"/>
                </a:lnTo>
                <a:lnTo>
                  <a:pt x="2717" y="21600"/>
                </a:lnTo>
                <a:lnTo>
                  <a:pt x="4101" y="18114"/>
                </a:lnTo>
                <a:lnTo>
                  <a:pt x="20907" y="18114"/>
                </a:lnTo>
                <a:cubicBezTo>
                  <a:pt x="21289" y="18114"/>
                  <a:pt x="21600" y="17769"/>
                  <a:pt x="21600" y="17343"/>
                </a:cubicBezTo>
                <a:lnTo>
                  <a:pt x="21600" y="771"/>
                </a:lnTo>
                <a:cubicBezTo>
                  <a:pt x="21600" y="346"/>
                  <a:pt x="21289" y="0"/>
                  <a:pt x="20907" y="0"/>
                </a:cubicBezTo>
                <a:lnTo>
                  <a:pt x="693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2">
                <a:satOff val="-17387"/>
                <a:lumOff val="30392"/>
              </a:schemeClr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745" name="image77.jpeg" descr="95353P01.JPG"/>
          <p:cNvPicPr>
            <a:picLocks noChangeAspect="1"/>
          </p:cNvPicPr>
          <p:nvPr/>
        </p:nvPicPr>
        <p:blipFill>
          <a:blip r:embed="rId4">
            <a:extLst/>
          </a:blip>
          <a:srcRect l="16493" t="17490" r="19158" b="12434"/>
          <a:stretch>
            <a:fillRect/>
          </a:stretch>
        </p:blipFill>
        <p:spPr>
          <a:xfrm>
            <a:off x="6710177" y="364768"/>
            <a:ext cx="2803526" cy="20617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11" y="0"/>
                </a:moveTo>
                <a:cubicBezTo>
                  <a:pt x="990" y="0"/>
                  <a:pt x="0" y="1346"/>
                  <a:pt x="0" y="3006"/>
                </a:cubicBezTo>
                <a:lnTo>
                  <a:pt x="0" y="18590"/>
                </a:lnTo>
                <a:cubicBezTo>
                  <a:pt x="0" y="20250"/>
                  <a:pt x="990" y="21600"/>
                  <a:pt x="2211" y="21600"/>
                </a:cubicBezTo>
                <a:lnTo>
                  <a:pt x="19389" y="21600"/>
                </a:lnTo>
                <a:cubicBezTo>
                  <a:pt x="20610" y="21600"/>
                  <a:pt x="21600" y="20250"/>
                  <a:pt x="21600" y="18590"/>
                </a:cubicBezTo>
                <a:lnTo>
                  <a:pt x="21600" y="3006"/>
                </a:lnTo>
                <a:cubicBezTo>
                  <a:pt x="21600" y="1346"/>
                  <a:pt x="20610" y="0"/>
                  <a:pt x="19389" y="0"/>
                </a:cubicBezTo>
                <a:lnTo>
                  <a:pt x="2211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image7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8199" y="-47759"/>
            <a:ext cx="11426657" cy="6953517"/>
          </a:xfrm>
          <a:prstGeom prst="rect">
            <a:avLst/>
          </a:prstGeom>
          <a:ln w="12700">
            <a:miter lim="400000"/>
          </a:ln>
        </p:spPr>
      </p:pic>
      <p:sp>
        <p:nvSpPr>
          <p:cNvPr id="748" name="Shape 748"/>
          <p:cNvSpPr/>
          <p:nvPr/>
        </p:nvSpPr>
        <p:spPr>
          <a:xfrm>
            <a:off x="8178955" y="6190438"/>
            <a:ext cx="1694882" cy="607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National Bank </a:t>
            </a:r>
          </a:p>
          <a:p>
            <a:pPr algn="ctr" defTabSz="91440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of Denmark</a:t>
            </a:r>
          </a:p>
        </p:txBody>
      </p:sp>
      <p:sp>
        <p:nvSpPr>
          <p:cNvPr id="749" name="Shape 749"/>
          <p:cNvSpPr/>
          <p:nvPr/>
        </p:nvSpPr>
        <p:spPr>
          <a:xfrm>
            <a:off x="-124884" y="6259328"/>
            <a:ext cx="2728087" cy="469820"/>
          </a:xfrm>
          <a:prstGeom prst="rect">
            <a:avLst/>
          </a:prstGeom>
          <a:solidFill>
            <a:srgbClr val="FFFFFF">
              <a:alpha val="65603"/>
            </a:srgbClr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750" name="Shape 750"/>
          <p:cNvSpPr/>
          <p:nvPr/>
        </p:nvSpPr>
        <p:spPr>
          <a:xfrm>
            <a:off x="196426" y="6247588"/>
            <a:ext cx="2286650" cy="493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©Stig Mikkelsen, MIKKELSEN Architects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image79.jpeg" descr="08.05.14-APPLE-1665.jpg"/>
          <p:cNvPicPr>
            <a:picLocks noChangeAspect="1"/>
          </p:cNvPicPr>
          <p:nvPr/>
        </p:nvPicPr>
        <p:blipFill>
          <a:blip r:embed="rId2">
            <a:extLst/>
          </a:blip>
          <a:srcRect l="2493" t="1755" r="2493" b="5086"/>
          <a:stretch>
            <a:fillRect/>
          </a:stretch>
        </p:blipFill>
        <p:spPr>
          <a:xfrm>
            <a:off x="108813" y="91558"/>
            <a:ext cx="4817392" cy="6674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753" name="image80.jpeg" descr="08.05.15-APPLE-2070.jpg"/>
          <p:cNvPicPr>
            <a:picLocks noChangeAspect="1"/>
          </p:cNvPicPr>
          <p:nvPr/>
        </p:nvPicPr>
        <p:blipFill>
          <a:blip r:embed="rId3">
            <a:extLst/>
          </a:blip>
          <a:srcRect l="2609" t="2917" r="2609" b="2917"/>
          <a:stretch>
            <a:fillRect/>
          </a:stretch>
        </p:blipFill>
        <p:spPr>
          <a:xfrm>
            <a:off x="5054379" y="104390"/>
            <a:ext cx="4734321" cy="6649220"/>
          </a:xfrm>
          <a:prstGeom prst="rect">
            <a:avLst/>
          </a:prstGeom>
          <a:ln w="12700">
            <a:miter lim="400000"/>
          </a:ln>
        </p:spPr>
      </p:pic>
      <p:sp>
        <p:nvSpPr>
          <p:cNvPr id="754" name="Shape 754"/>
          <p:cNvSpPr/>
          <p:nvPr/>
        </p:nvSpPr>
        <p:spPr>
          <a:xfrm>
            <a:off x="37675" y="6174514"/>
            <a:ext cx="3969836" cy="469820"/>
          </a:xfrm>
          <a:prstGeom prst="rect">
            <a:avLst/>
          </a:prstGeom>
          <a:solidFill>
            <a:srgbClr val="FFFFFF">
              <a:alpha val="65603"/>
            </a:srgbClr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755" name="Shape 755"/>
          <p:cNvSpPr/>
          <p:nvPr/>
        </p:nvSpPr>
        <p:spPr>
          <a:xfrm>
            <a:off x="188637" y="6213573"/>
            <a:ext cx="3862684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www.gpd.fi</a:t>
            </a:r>
            <a:r>
              <a:t>  ©James Ocallaghan, Eckersley O’Callaghan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Shape 757"/>
          <p:cNvSpPr/>
          <p:nvPr/>
        </p:nvSpPr>
        <p:spPr>
          <a:xfrm>
            <a:off x="610128" y="297926"/>
            <a:ext cx="7840406" cy="480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 anchor="ctr"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Glass beams as structural elements</a:t>
            </a:r>
          </a:p>
        </p:txBody>
      </p:sp>
      <p:pic>
        <p:nvPicPr>
          <p:cNvPr id="758" name="image8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756" y="1077812"/>
            <a:ext cx="2044876" cy="1617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759" name="image82.jpeg"/>
          <p:cNvPicPr>
            <a:picLocks noChangeAspect="1"/>
          </p:cNvPicPr>
          <p:nvPr/>
        </p:nvPicPr>
        <p:blipFill>
          <a:blip r:embed="rId3">
            <a:extLst/>
          </a:blip>
          <a:srcRect b="4414"/>
          <a:stretch>
            <a:fillRect/>
          </a:stretch>
        </p:blipFill>
        <p:spPr>
          <a:xfrm>
            <a:off x="2550958" y="4562114"/>
            <a:ext cx="2044877" cy="1619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760" name="image8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88842" y="2773816"/>
            <a:ext cx="2044877" cy="1709319"/>
          </a:xfrm>
          <a:prstGeom prst="rect">
            <a:avLst/>
          </a:prstGeom>
          <a:ln w="12700">
            <a:miter lim="400000"/>
          </a:ln>
        </p:spPr>
      </p:pic>
      <p:sp>
        <p:nvSpPr>
          <p:cNvPr id="761" name="Shape 761"/>
          <p:cNvSpPr/>
          <p:nvPr/>
        </p:nvSpPr>
        <p:spPr>
          <a:xfrm>
            <a:off x="2903423" y="1595403"/>
            <a:ext cx="3253813" cy="429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099" tIns="37099" rIns="37099" bIns="37099">
            <a:spAutoFit/>
          </a:bodyPr>
          <a:lstStyle>
            <a:lvl1pPr defTabSz="914400">
              <a:defRPr sz="2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Supporting floors/roofs</a:t>
            </a:r>
          </a:p>
        </p:txBody>
      </p:sp>
      <p:sp>
        <p:nvSpPr>
          <p:cNvPr id="762" name="Shape 762"/>
          <p:cNvSpPr/>
          <p:nvPr/>
        </p:nvSpPr>
        <p:spPr>
          <a:xfrm>
            <a:off x="4100703" y="3413576"/>
            <a:ext cx="1815538" cy="429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099" tIns="37099" rIns="37099" bIns="37099">
            <a:spAutoFit/>
          </a:bodyPr>
          <a:lstStyle>
            <a:lvl1pPr defTabSz="914400">
              <a:defRPr sz="2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Glass frames</a:t>
            </a:r>
          </a:p>
        </p:txBody>
      </p:sp>
      <p:sp>
        <p:nvSpPr>
          <p:cNvPr id="763" name="Shape 763"/>
          <p:cNvSpPr/>
          <p:nvPr/>
        </p:nvSpPr>
        <p:spPr>
          <a:xfrm>
            <a:off x="4819770" y="5156839"/>
            <a:ext cx="3220921" cy="429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099" tIns="37099" rIns="37099" bIns="37099">
            <a:spAutoFit/>
          </a:bodyPr>
          <a:lstStyle>
            <a:lvl1pPr defTabSz="914400">
              <a:defRPr sz="2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Fins for glazed façades</a:t>
            </a:r>
          </a:p>
        </p:txBody>
      </p:sp>
      <p:pic>
        <p:nvPicPr>
          <p:cNvPr id="764" name="image8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64804" y="-64308"/>
            <a:ext cx="1175380" cy="7226473"/>
          </a:xfrm>
          <a:prstGeom prst="rect">
            <a:avLst/>
          </a:prstGeom>
          <a:ln w="12700">
            <a:miter lim="400000"/>
          </a:ln>
        </p:spPr>
      </p:pic>
      <p:sp>
        <p:nvSpPr>
          <p:cNvPr id="765" name="Shape 765"/>
          <p:cNvSpPr/>
          <p:nvPr/>
        </p:nvSpPr>
        <p:spPr>
          <a:xfrm>
            <a:off x="-13441" y="6478425"/>
            <a:ext cx="8263481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  <a:endParaRPr sz="2400"/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www.gpd.fi</a:t>
            </a:r>
            <a:r>
              <a:t>  © Kenny Martens, Ghent University</a:t>
            </a: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image85.jpeg" descr="X:\MICK\Lezingen Mick\2015\2015-06-25 GPD\06 Glass Fins in Architecture\01 Afbeeldingen\300dpi en 3MB\Eekhout Glass Fins in Architecture figure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8" y="-199"/>
            <a:ext cx="6858396" cy="6858397"/>
          </a:xfrm>
          <a:prstGeom prst="rect">
            <a:avLst/>
          </a:prstGeom>
          <a:ln w="12700">
            <a:miter lim="400000"/>
          </a:ln>
        </p:spPr>
      </p:pic>
      <p:sp>
        <p:nvSpPr>
          <p:cNvPr id="768" name="Shape 768"/>
          <p:cNvSpPr/>
          <p:nvPr/>
        </p:nvSpPr>
        <p:spPr>
          <a:xfrm>
            <a:off x="6891821" y="2502899"/>
            <a:ext cx="2959560" cy="1852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Laminated glass panels</a:t>
            </a:r>
          </a:p>
          <a:p>
            <a:pPr algn="ctr"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 </a:t>
            </a:r>
          </a:p>
          <a:p>
            <a:pPr algn="ctr">
              <a:defRPr sz="19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Victoria &amp; Albert Museum, London</a:t>
            </a:r>
          </a:p>
        </p:txBody>
      </p:sp>
      <p:sp>
        <p:nvSpPr>
          <p:cNvPr id="769" name="Shape 769"/>
          <p:cNvSpPr/>
          <p:nvPr/>
        </p:nvSpPr>
        <p:spPr>
          <a:xfrm>
            <a:off x="6891821" y="6458737"/>
            <a:ext cx="2959560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  <a:endParaRPr sz="2400"/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©Mick Eekhout, TU Delft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image86.jpeg" descr="X:\MICK\Lezingen Mick\2015\2015-06-25 GPD\06 Glass Fins in Architecture\01 Afbeeldingen\300dpi en 3MB\Eekhout Glass Fins in Architecture figure 7.JPG"/>
          <p:cNvPicPr>
            <a:picLocks noChangeAspect="1"/>
          </p:cNvPicPr>
          <p:nvPr/>
        </p:nvPicPr>
        <p:blipFill>
          <a:blip r:embed="rId2">
            <a:extLst/>
          </a:blip>
          <a:srcRect r="30027"/>
          <a:stretch>
            <a:fillRect/>
          </a:stretch>
        </p:blipFill>
        <p:spPr>
          <a:xfrm>
            <a:off x="-48866" y="-49401"/>
            <a:ext cx="6489952" cy="6956802"/>
          </a:xfrm>
          <a:prstGeom prst="rect">
            <a:avLst/>
          </a:prstGeom>
          <a:ln w="12700">
            <a:miter lim="400000"/>
          </a:ln>
        </p:spPr>
      </p:pic>
      <p:sp>
        <p:nvSpPr>
          <p:cNvPr id="772" name="Shape 772"/>
          <p:cNvSpPr/>
          <p:nvPr/>
        </p:nvSpPr>
        <p:spPr>
          <a:xfrm>
            <a:off x="6451096" y="2985499"/>
            <a:ext cx="3434610" cy="88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>
            <a:lvl1pPr algn="ctr"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Glass finns 2010 after extension</a:t>
            </a:r>
          </a:p>
        </p:txBody>
      </p:sp>
      <p:sp>
        <p:nvSpPr>
          <p:cNvPr id="773" name="Shape 773"/>
          <p:cNvSpPr/>
          <p:nvPr/>
        </p:nvSpPr>
        <p:spPr>
          <a:xfrm>
            <a:off x="6688621" y="6357137"/>
            <a:ext cx="2959560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  <a:endParaRPr sz="2400"/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©Mick Eekhout, TU Delft</a:t>
            </a: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image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72141" y="1935276"/>
            <a:ext cx="3313345" cy="2986102"/>
          </a:xfrm>
          <a:prstGeom prst="rect">
            <a:avLst/>
          </a:prstGeom>
          <a:ln w="12700">
            <a:miter lim="400000"/>
          </a:ln>
        </p:spPr>
      </p:pic>
      <p:sp>
        <p:nvSpPr>
          <p:cNvPr id="776" name="Shape 776"/>
          <p:cNvSpPr>
            <a:spLocks noGrp="1"/>
          </p:cNvSpPr>
          <p:nvPr>
            <p:ph type="title"/>
          </p:nvPr>
        </p:nvSpPr>
        <p:spPr>
          <a:xfrm>
            <a:off x="62916" y="487724"/>
            <a:ext cx="8676197" cy="795823"/>
          </a:xfrm>
          <a:prstGeom prst="rect">
            <a:avLst/>
          </a:prstGeom>
        </p:spPr>
        <p:txBody>
          <a:bodyPr/>
          <a:lstStyle>
            <a:lvl1pPr algn="ctr" defTabSz="457200">
              <a:lnSpc>
                <a:spcPct val="100000"/>
              </a:lnSpc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Solution: connected glass beams</a:t>
            </a:r>
          </a:p>
        </p:txBody>
      </p:sp>
      <p:sp>
        <p:nvSpPr>
          <p:cNvPr id="777" name="Shape 777"/>
          <p:cNvSpPr/>
          <p:nvPr/>
        </p:nvSpPr>
        <p:spPr>
          <a:xfrm>
            <a:off x="9634" y="1231526"/>
            <a:ext cx="8782761" cy="366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>
            <a:lvl1pPr algn="ctr">
              <a:defRPr sz="2000" b="1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New connection prototype</a:t>
            </a:r>
          </a:p>
        </p:txBody>
      </p:sp>
      <p:sp>
        <p:nvSpPr>
          <p:cNvPr id="778" name="Shape 778"/>
          <p:cNvSpPr/>
          <p:nvPr/>
        </p:nvSpPr>
        <p:spPr>
          <a:xfrm>
            <a:off x="867073" y="4939391"/>
            <a:ext cx="3622755" cy="785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2400">
                <a:solidFill>
                  <a:srgbClr val="FF0000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Reinforced</a:t>
            </a:r>
            <a:r>
              <a:rPr>
                <a:solidFill>
                  <a:srgbClr val="000000"/>
                </a:solidFill>
              </a:rPr>
              <a:t> laminated glass beams </a:t>
            </a:r>
          </a:p>
        </p:txBody>
      </p:sp>
      <p:sp>
        <p:nvSpPr>
          <p:cNvPr id="779" name="Shape 779"/>
          <p:cNvSpPr/>
          <p:nvPr/>
        </p:nvSpPr>
        <p:spPr>
          <a:xfrm>
            <a:off x="4799826" y="5019881"/>
            <a:ext cx="3856481" cy="785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2400">
                <a:solidFill>
                  <a:srgbClr val="FF0000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Adhesively transparent </a:t>
            </a:r>
            <a:r>
              <a:rPr>
                <a:solidFill>
                  <a:srgbClr val="000000"/>
                </a:solidFill>
              </a:rPr>
              <a:t>connection</a:t>
            </a:r>
          </a:p>
        </p:txBody>
      </p:sp>
      <p:pic>
        <p:nvPicPr>
          <p:cNvPr id="780" name="image8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91599" y="-8172"/>
            <a:ext cx="1118108" cy="6874344"/>
          </a:xfrm>
          <a:prstGeom prst="rect">
            <a:avLst/>
          </a:prstGeom>
          <a:ln w="12700">
            <a:miter lim="400000"/>
          </a:ln>
        </p:spPr>
      </p:pic>
      <p:sp>
        <p:nvSpPr>
          <p:cNvPr id="781" name="Shape 781"/>
          <p:cNvSpPr/>
          <p:nvPr/>
        </p:nvSpPr>
        <p:spPr>
          <a:xfrm>
            <a:off x="9634" y="6455150"/>
            <a:ext cx="8782761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  <a:endParaRPr sz="2400"/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www.gpd.fi</a:t>
            </a:r>
            <a:r>
              <a:t>  © Kenny Martens, Ghent University</a:t>
            </a:r>
          </a:p>
        </p:txBody>
      </p:sp>
      <p:pic>
        <p:nvPicPr>
          <p:cNvPr id="782" name="image88.jpeg"/>
          <p:cNvPicPr>
            <a:picLocks noChangeAspect="1"/>
          </p:cNvPicPr>
          <p:nvPr/>
        </p:nvPicPr>
        <p:blipFill>
          <a:blip r:embed="rId6">
            <a:extLst/>
          </a:blip>
          <a:srcRect l="11140" r="11140"/>
          <a:stretch>
            <a:fillRect/>
          </a:stretch>
        </p:blipFill>
        <p:spPr>
          <a:xfrm>
            <a:off x="1017131" y="1936750"/>
            <a:ext cx="3322814" cy="29846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Shape 786"/>
          <p:cNvSpPr>
            <a:spLocks noGrp="1"/>
          </p:cNvSpPr>
          <p:nvPr>
            <p:ph type="title"/>
          </p:nvPr>
        </p:nvSpPr>
        <p:spPr>
          <a:xfrm>
            <a:off x="1287462" y="189306"/>
            <a:ext cx="4937050" cy="795824"/>
          </a:xfrm>
          <a:prstGeom prst="rect">
            <a:avLst/>
          </a:prstGeom>
        </p:spPr>
        <p:txBody>
          <a:bodyPr/>
          <a:lstStyle>
            <a:lvl1pPr defTabSz="425194">
              <a:lnSpc>
                <a:spcPct val="100000"/>
              </a:lnSpc>
              <a:defRPr sz="26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Solution: connected glass beams</a:t>
            </a:r>
          </a:p>
        </p:txBody>
      </p:sp>
      <p:sp>
        <p:nvSpPr>
          <p:cNvPr id="787" name="Shape 787"/>
          <p:cNvSpPr/>
          <p:nvPr/>
        </p:nvSpPr>
        <p:spPr>
          <a:xfrm>
            <a:off x="1310418" y="893597"/>
            <a:ext cx="5083543" cy="366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>
            <a:lvl1pPr>
              <a:defRPr sz="2000" b="1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New connection prototype</a:t>
            </a:r>
          </a:p>
        </p:txBody>
      </p:sp>
      <p:pic>
        <p:nvPicPr>
          <p:cNvPr id="788" name="image8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7250" y="1575863"/>
            <a:ext cx="8318800" cy="5029976"/>
          </a:xfrm>
          <a:prstGeom prst="rect">
            <a:avLst/>
          </a:prstGeom>
          <a:ln w="12700">
            <a:miter lim="400000"/>
          </a:ln>
        </p:spPr>
      </p:pic>
      <p:sp>
        <p:nvSpPr>
          <p:cNvPr id="789" name="Shape 789"/>
          <p:cNvSpPr/>
          <p:nvPr/>
        </p:nvSpPr>
        <p:spPr>
          <a:xfrm>
            <a:off x="0" y="6412817"/>
            <a:ext cx="9893301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  <a:endParaRPr sz="2400"/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www.gpd.fi</a:t>
            </a:r>
            <a:r>
              <a:t>  © Kenny Martens, Ghent University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Shape 682"/>
          <p:cNvSpPr/>
          <p:nvPr/>
        </p:nvSpPr>
        <p:spPr>
          <a:xfrm>
            <a:off x="-2117" y="0"/>
            <a:ext cx="9897534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683" name="Shape 683"/>
          <p:cNvSpPr/>
          <p:nvPr/>
        </p:nvSpPr>
        <p:spPr>
          <a:xfrm>
            <a:off x="406939" y="1523056"/>
            <a:ext cx="9079422" cy="101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normAutofit lnSpcReduction="10000"/>
          </a:bodyPr>
          <a:lstStyle/>
          <a:p>
            <a:pPr algn="ctr" defTabSz="914400">
              <a:lnSpc>
                <a:spcPct val="112000"/>
              </a:lnSpc>
              <a:defRPr sz="29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“YOU ARE ONLY AS GOOD AS</a:t>
            </a:r>
          </a:p>
          <a:p>
            <a:pPr algn="ctr" defTabSz="914400">
              <a:lnSpc>
                <a:spcPct val="112000"/>
              </a:lnSpc>
              <a:defRPr sz="29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WHAT YOU DID TODAY!”</a:t>
            </a:r>
          </a:p>
        </p:txBody>
      </p:sp>
      <p:sp>
        <p:nvSpPr>
          <p:cNvPr id="684" name="Shape 684"/>
          <p:cNvSpPr/>
          <p:nvPr/>
        </p:nvSpPr>
        <p:spPr>
          <a:xfrm>
            <a:off x="593195" y="6228705"/>
            <a:ext cx="8706910" cy="531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1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  </a:t>
            </a:r>
          </a:p>
          <a:p>
            <a:pPr algn="ctr" defTabSz="914400">
              <a:defRPr sz="11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 C. Keith Boswell Skidmore, Ownings &amp; Merrill LLP</a:t>
            </a:r>
          </a:p>
        </p:txBody>
      </p:sp>
      <p:pic>
        <p:nvPicPr>
          <p:cNvPr id="685" name="image22.png" descr="FINAL SOM_logo_2013NOV25_whit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01427" y="4535444"/>
            <a:ext cx="1690447" cy="781994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Shape 686"/>
          <p:cNvSpPr/>
          <p:nvPr/>
        </p:nvSpPr>
        <p:spPr>
          <a:xfrm>
            <a:off x="3831335" y="3915411"/>
            <a:ext cx="2230625" cy="447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 defTabSz="914400">
              <a:defRPr sz="23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C. Keith Boswell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Shape 793"/>
          <p:cNvSpPr/>
          <p:nvPr/>
        </p:nvSpPr>
        <p:spPr>
          <a:xfrm>
            <a:off x="631907" y="425838"/>
            <a:ext cx="8629486" cy="480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 anchor="ctr">
            <a:normAutofit/>
          </a:bodyPr>
          <a:lstStyle>
            <a:lvl1pPr algn="ctr">
              <a:lnSpc>
                <a:spcPct val="90000"/>
              </a:lnSpc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What about safety?</a:t>
            </a:r>
          </a:p>
        </p:txBody>
      </p:sp>
      <p:sp>
        <p:nvSpPr>
          <p:cNvPr id="794" name="Shape 794"/>
          <p:cNvSpPr/>
          <p:nvPr/>
        </p:nvSpPr>
        <p:spPr>
          <a:xfrm>
            <a:off x="1935252" y="984821"/>
            <a:ext cx="6192127" cy="429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099" tIns="37099" rIns="37099" bIns="37099">
            <a:spAutoFit/>
          </a:bodyPr>
          <a:lstStyle/>
          <a:p>
            <a:pPr defTabSz="914400">
              <a:defRPr sz="2400">
                <a:latin typeface="+mj-lt"/>
                <a:ea typeface="+mj-ea"/>
                <a:cs typeface="+mj-cs"/>
                <a:sym typeface="Calibri"/>
              </a:defRPr>
            </a:pPr>
            <a:r>
              <a:t>Hybrid glass beams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Safe failure behaviour</a:t>
            </a:r>
          </a:p>
        </p:txBody>
      </p:sp>
      <p:pic>
        <p:nvPicPr>
          <p:cNvPr id="795" name="image9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015" y="2414588"/>
            <a:ext cx="3697795" cy="2893122"/>
          </a:xfrm>
          <a:prstGeom prst="rect">
            <a:avLst/>
          </a:prstGeom>
          <a:ln w="3175">
            <a:solidFill>
              <a:srgbClr val="000000"/>
            </a:solidFill>
            <a:miter/>
          </a:ln>
        </p:spPr>
      </p:pic>
      <p:sp>
        <p:nvSpPr>
          <p:cNvPr id="796" name="Shape 796"/>
          <p:cNvSpPr/>
          <p:nvPr/>
        </p:nvSpPr>
        <p:spPr>
          <a:xfrm>
            <a:off x="8279156" y="1601697"/>
            <a:ext cx="1684337" cy="277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>
            <a:lvl1pPr>
              <a:defRPr sz="1400" b="1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Regular glass beam</a:t>
            </a:r>
          </a:p>
        </p:txBody>
      </p:sp>
      <p:sp>
        <p:nvSpPr>
          <p:cNvPr id="797" name="Shape 797"/>
          <p:cNvSpPr/>
          <p:nvPr/>
        </p:nvSpPr>
        <p:spPr>
          <a:xfrm>
            <a:off x="8127380" y="6442828"/>
            <a:ext cx="1684337" cy="29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>
            <a:lvl1pPr>
              <a:defRPr sz="1500" b="1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Hybrid glass beam</a:t>
            </a:r>
          </a:p>
        </p:txBody>
      </p:sp>
      <p:sp>
        <p:nvSpPr>
          <p:cNvPr id="798" name="Shape 798"/>
          <p:cNvSpPr/>
          <p:nvPr/>
        </p:nvSpPr>
        <p:spPr>
          <a:xfrm>
            <a:off x="4104956" y="1629502"/>
            <a:ext cx="946652" cy="29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>
            <a:lvl1pPr algn="ctr">
              <a:defRPr sz="1500" b="1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Ductility</a:t>
            </a:r>
          </a:p>
        </p:txBody>
      </p:sp>
      <p:grpSp>
        <p:nvGrpSpPr>
          <p:cNvPr id="804" name="Group 804"/>
          <p:cNvGrpSpPr/>
          <p:nvPr/>
        </p:nvGrpSpPr>
        <p:grpSpPr>
          <a:xfrm>
            <a:off x="4247710" y="1857864"/>
            <a:ext cx="5637127" cy="4590035"/>
            <a:chOff x="0" y="0"/>
            <a:chExt cx="5637126" cy="4590033"/>
          </a:xfrm>
        </p:grpSpPr>
        <p:pic>
          <p:nvPicPr>
            <p:cNvPr id="799" name="image91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24517"/>
            <a:stretch>
              <a:fillRect/>
            </a:stretch>
          </p:blipFill>
          <p:spPr>
            <a:xfrm>
              <a:off x="6136" y="1518729"/>
              <a:ext cx="5602443" cy="1543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image92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5221" r="25221"/>
            <a:stretch>
              <a:fillRect/>
            </a:stretch>
          </p:blipFill>
          <p:spPr>
            <a:xfrm>
              <a:off x="4110102" y="-1"/>
              <a:ext cx="1527025" cy="14610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image93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" y="3128976"/>
              <a:ext cx="5614823" cy="14610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image94.jpe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882277" y="72"/>
              <a:ext cx="2133454" cy="14610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image95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72"/>
              <a:ext cx="1787916" cy="14610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Shape 805"/>
          <p:cNvSpPr/>
          <p:nvPr/>
        </p:nvSpPr>
        <p:spPr>
          <a:xfrm>
            <a:off x="8464" y="6468531"/>
            <a:ext cx="9876372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  <a:endParaRPr sz="2400"/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9"/>
              </a:rPr>
              <a:t>www.gpd.fi</a:t>
            </a:r>
            <a:r>
              <a:t>  © Kenny Martens, Ghent University</a:t>
            </a:r>
          </a:p>
        </p:txBody>
      </p:sp>
      <p:sp>
        <p:nvSpPr>
          <p:cNvPr id="806" name="Shape 806"/>
          <p:cNvSpPr/>
          <p:nvPr/>
        </p:nvSpPr>
        <p:spPr>
          <a:xfrm>
            <a:off x="6004626" y="3452872"/>
            <a:ext cx="1684337" cy="277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>
            <a:lvl1pPr>
              <a:defRPr sz="1400" b="1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Initial glass failure</a:t>
            </a:r>
          </a:p>
        </p:txBody>
      </p:sp>
      <p:sp>
        <p:nvSpPr>
          <p:cNvPr id="807" name="Shape 807"/>
          <p:cNvSpPr/>
          <p:nvPr/>
        </p:nvSpPr>
        <p:spPr>
          <a:xfrm>
            <a:off x="5886019" y="4618704"/>
            <a:ext cx="1712087" cy="455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>
            <a:lvl1pPr algn="r">
              <a:defRPr sz="1300" b="1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Post-breakage strength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" name="image74.jpeg"/>
          <p:cNvPicPr>
            <a:picLocks noChangeAspect="1"/>
          </p:cNvPicPr>
          <p:nvPr/>
        </p:nvPicPr>
        <p:blipFill>
          <a:blip r:embed="rId2">
            <a:extLst/>
          </a:blip>
          <a:srcRect t="30932"/>
          <a:stretch>
            <a:fillRect/>
          </a:stretch>
        </p:blipFill>
        <p:spPr>
          <a:xfrm>
            <a:off x="1460624" y="1376545"/>
            <a:ext cx="7011001" cy="4104910"/>
          </a:xfrm>
          <a:prstGeom prst="rect">
            <a:avLst/>
          </a:prstGeom>
          <a:ln w="12700">
            <a:miter lim="400000"/>
          </a:ln>
        </p:spPr>
      </p:pic>
      <p:sp>
        <p:nvSpPr>
          <p:cNvPr id="812" name="Shape 812"/>
          <p:cNvSpPr/>
          <p:nvPr/>
        </p:nvSpPr>
        <p:spPr>
          <a:xfrm>
            <a:off x="7887375" y="5758696"/>
            <a:ext cx="3060023" cy="45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100" tIns="37100" rIns="37100" bIns="37100">
            <a:spAutoFit/>
          </a:bodyPr>
          <a:lstStyle/>
          <a:p>
            <a:pPr defTabSz="914400">
              <a:defRPr sz="800"/>
            </a:pPr>
            <a:r>
              <a:t>Summary of GPD – 2015, J.Vitkala</a:t>
            </a:r>
          </a:p>
          <a:p>
            <a:pPr defTabSz="914400">
              <a:defRPr sz="800"/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©James Ocallaghan</a:t>
            </a:r>
          </a:p>
          <a:p>
            <a:pPr defTabSz="914400">
              <a:defRPr sz="800"/>
            </a:pPr>
            <a:r>
              <a:t>Eckersley O’Callaghan</a:t>
            </a: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Shape 814"/>
          <p:cNvSpPr/>
          <p:nvPr/>
        </p:nvSpPr>
        <p:spPr>
          <a:xfrm>
            <a:off x="-2117" y="-1"/>
            <a:ext cx="9897534" cy="6858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15" name="Shape 815"/>
          <p:cNvSpPr/>
          <p:nvPr/>
        </p:nvSpPr>
        <p:spPr>
          <a:xfrm>
            <a:off x="406939" y="3055349"/>
            <a:ext cx="9079422" cy="59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normAutofit lnSpcReduction="10000"/>
          </a:bodyPr>
          <a:lstStyle>
            <a:lvl1pPr algn="ctr" defTabSz="914400">
              <a:lnSpc>
                <a:spcPct val="112000"/>
              </a:lnSpc>
              <a:defRPr sz="34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COLD BENDING</a:t>
            </a: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Shape 819"/>
          <p:cNvSpPr/>
          <p:nvPr/>
        </p:nvSpPr>
        <p:spPr>
          <a:xfrm>
            <a:off x="1236661" y="5878495"/>
            <a:ext cx="4966679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©LEICHT</a:t>
            </a:r>
          </a:p>
        </p:txBody>
      </p:sp>
      <p:sp>
        <p:nvSpPr>
          <p:cNvPr id="820" name="Shape 820"/>
          <p:cNvSpPr/>
          <p:nvPr/>
        </p:nvSpPr>
        <p:spPr>
          <a:xfrm>
            <a:off x="7887375" y="5758696"/>
            <a:ext cx="2512555" cy="434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7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  </a:t>
            </a:r>
          </a:p>
          <a:p>
            <a:pPr>
              <a:defRPr sz="7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www.gpd.fi</a:t>
            </a:r>
            <a:r>
              <a:t>  © Lutz Schöne, LEICHT </a:t>
            </a:r>
          </a:p>
          <a:p>
            <a:pPr>
              <a:defRPr sz="700">
                <a:latin typeface="+mj-lt"/>
                <a:ea typeface="+mj-ea"/>
                <a:cs typeface="+mj-cs"/>
                <a:sym typeface="Calibri"/>
              </a:defRPr>
            </a:pPr>
            <a:r>
              <a:t>Structural Engineering &amp; Specialist Consulting</a:t>
            </a:r>
          </a:p>
        </p:txBody>
      </p:sp>
      <p:pic>
        <p:nvPicPr>
          <p:cNvPr id="821" name="image97.png" descr="C:\Users\Admin\Desktop\Untitl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0624" y="1687299"/>
            <a:ext cx="7011001" cy="348340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22" name="Shape 822"/>
          <p:cNvSpPr/>
          <p:nvPr/>
        </p:nvSpPr>
        <p:spPr>
          <a:xfrm>
            <a:off x="1452590" y="1374328"/>
            <a:ext cx="2040143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4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Transparent elements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Shape 824"/>
          <p:cNvSpPr/>
          <p:nvPr/>
        </p:nvSpPr>
        <p:spPr>
          <a:xfrm>
            <a:off x="7887375" y="5758696"/>
            <a:ext cx="2031662" cy="434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7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>
              <a:defRPr sz="7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www.gpd.fi</a:t>
            </a:r>
            <a:r>
              <a:t>  ©Gianni Royer-Carfagni</a:t>
            </a:r>
          </a:p>
          <a:p>
            <a:pPr>
              <a:defRPr sz="700">
                <a:latin typeface="+mj-lt"/>
                <a:ea typeface="+mj-ea"/>
                <a:cs typeface="+mj-cs"/>
                <a:sym typeface="Calibri"/>
              </a:defRPr>
            </a:pPr>
            <a:r>
              <a:t>Univesity of Parma, Italy</a:t>
            </a:r>
          </a:p>
        </p:txBody>
      </p:sp>
      <p:pic>
        <p:nvPicPr>
          <p:cNvPr id="825" name="image98.png" descr="C:\Users\Admin\Desktop\Untitl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0624" y="1344008"/>
            <a:ext cx="7011001" cy="416998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26" name="Shape 826"/>
          <p:cNvSpPr/>
          <p:nvPr/>
        </p:nvSpPr>
        <p:spPr>
          <a:xfrm>
            <a:off x="1463851" y="1031010"/>
            <a:ext cx="2827568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4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Cold bent glass in architecture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Shape 828"/>
          <p:cNvSpPr/>
          <p:nvPr/>
        </p:nvSpPr>
        <p:spPr>
          <a:xfrm>
            <a:off x="1401516" y="5456723"/>
            <a:ext cx="7136992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700"/>
              </a:spcBef>
              <a:defRPr sz="12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Insulated glass panel. Cold bending assessment (gradient) according to established criteria  </a:t>
            </a:r>
          </a:p>
        </p:txBody>
      </p:sp>
      <p:sp>
        <p:nvSpPr>
          <p:cNvPr id="829" name="Shape 829"/>
          <p:cNvSpPr/>
          <p:nvPr/>
        </p:nvSpPr>
        <p:spPr>
          <a:xfrm>
            <a:off x="7887375" y="5758696"/>
            <a:ext cx="1761008" cy="434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7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>
              <a:defRPr sz="7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www.gpd.fi</a:t>
            </a:r>
            <a:r>
              <a:t>  ©Benjamin Beer Meinhardt Façade Technology</a:t>
            </a:r>
          </a:p>
        </p:txBody>
      </p:sp>
      <p:pic>
        <p:nvPicPr>
          <p:cNvPr id="830" name="image99.png" descr="C:\Users\Admin\Desktop\Untitl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0624" y="1410179"/>
            <a:ext cx="7011001" cy="403764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31" name="Shape 831"/>
          <p:cNvSpPr/>
          <p:nvPr/>
        </p:nvSpPr>
        <p:spPr>
          <a:xfrm>
            <a:off x="1440984" y="1097458"/>
            <a:ext cx="3524704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4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Parametric modeling. Freeform facade</a:t>
            </a: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/>
          <p:nvPr/>
        </p:nvSpPr>
        <p:spPr>
          <a:xfrm>
            <a:off x="-2117" y="-1"/>
            <a:ext cx="9897534" cy="6858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34" name="Shape 834"/>
          <p:cNvSpPr/>
          <p:nvPr/>
        </p:nvSpPr>
        <p:spPr>
          <a:xfrm>
            <a:off x="352249" y="2998199"/>
            <a:ext cx="9188802" cy="759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normAutofit/>
          </a:bodyPr>
          <a:lstStyle>
            <a:lvl1pPr algn="ctr" defTabSz="914400">
              <a:defRPr sz="45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 GLAZING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Shape 838"/>
          <p:cNvSpPr>
            <a:spLocks noGrp="1"/>
          </p:cNvSpPr>
          <p:nvPr>
            <p:ph type="title"/>
          </p:nvPr>
        </p:nvSpPr>
        <p:spPr>
          <a:xfrm>
            <a:off x="477587" y="1130034"/>
            <a:ext cx="9135902" cy="739185"/>
          </a:xfrm>
          <a:prstGeom prst="rect">
            <a:avLst/>
          </a:prstGeom>
        </p:spPr>
        <p:txBody>
          <a:bodyPr/>
          <a:lstStyle/>
          <a:p>
            <a:r>
              <a:t>History</a:t>
            </a:r>
          </a:p>
        </p:txBody>
      </p:sp>
      <p:sp>
        <p:nvSpPr>
          <p:cNvPr id="839" name="Shape 839"/>
          <p:cNvSpPr>
            <a:spLocks noGrp="1"/>
          </p:cNvSpPr>
          <p:nvPr>
            <p:ph type="body" sz="half" idx="1"/>
          </p:nvPr>
        </p:nvSpPr>
        <p:spPr>
          <a:xfrm>
            <a:off x="137081" y="1735926"/>
            <a:ext cx="9118601" cy="1558230"/>
          </a:xfrm>
          <a:prstGeom prst="rect">
            <a:avLst/>
          </a:prstGeom>
        </p:spPr>
        <p:txBody>
          <a:bodyPr/>
          <a:lstStyle/>
          <a:p>
            <a:pPr marL="0" indent="0" defTabSz="914400">
              <a:buSzTx/>
              <a:buNone/>
              <a:defRPr sz="1800" b="1">
                <a:latin typeface="+mj-lt"/>
                <a:ea typeface="+mj-ea"/>
                <a:cs typeface="+mj-cs"/>
                <a:sym typeface="Calibri"/>
              </a:defRPr>
            </a:pPr>
            <a:r>
              <a:t>      Origins of Structural Glazing</a:t>
            </a:r>
            <a:br/>
            <a:endParaRPr/>
          </a:p>
          <a:p>
            <a:pPr marL="742948" lvl="1" indent="-285748" defTabSz="914400">
              <a:defRPr sz="1400">
                <a:latin typeface="+mj-lt"/>
                <a:ea typeface="+mj-ea"/>
                <a:cs typeface="+mj-cs"/>
                <a:sym typeface="Calibri"/>
              </a:defRPr>
            </a:pPr>
            <a:r>
              <a:t>1971: First 4-sided SG – Detroit 1971</a:t>
            </a:r>
            <a:endParaRPr sz="2400"/>
          </a:p>
          <a:p>
            <a:pPr marL="742948" lvl="1" indent="-285748" defTabSz="914400">
              <a:defRPr sz="1400">
                <a:latin typeface="+mj-lt"/>
                <a:ea typeface="+mj-ea"/>
                <a:cs typeface="+mj-cs"/>
                <a:sym typeface="Calibri"/>
              </a:defRPr>
            </a:pPr>
            <a:r>
              <a:t>1980: Use of 1K neutral silicone</a:t>
            </a:r>
            <a:endParaRPr sz="2400"/>
          </a:p>
          <a:p>
            <a:pPr marL="742948" lvl="1" indent="-285748" defTabSz="914400">
              <a:defRPr sz="1400">
                <a:latin typeface="+mj-lt"/>
                <a:ea typeface="+mj-ea"/>
                <a:cs typeface="+mj-cs"/>
                <a:sym typeface="Calibri"/>
              </a:defRPr>
            </a:pPr>
            <a:r>
              <a:t>1984: In factory glazing with 2K silicone sealants</a:t>
            </a:r>
          </a:p>
        </p:txBody>
      </p:sp>
      <p:grpSp>
        <p:nvGrpSpPr>
          <p:cNvPr id="842" name="Group 842"/>
          <p:cNvGrpSpPr/>
          <p:nvPr/>
        </p:nvGrpSpPr>
        <p:grpSpPr>
          <a:xfrm>
            <a:off x="7248795" y="3224428"/>
            <a:ext cx="2506019" cy="3095565"/>
            <a:chOff x="-1" y="-1"/>
            <a:chExt cx="2506018" cy="3095563"/>
          </a:xfrm>
        </p:grpSpPr>
        <p:pic>
          <p:nvPicPr>
            <p:cNvPr id="840" name="image100.png" descr="IMG0084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000" t="1874" r="44057" b="1875"/>
            <a:stretch>
              <a:fillRect/>
            </a:stretch>
          </p:blipFill>
          <p:spPr>
            <a:xfrm>
              <a:off x="-2" y="-2"/>
              <a:ext cx="2506020" cy="3095565"/>
            </a:xfrm>
            <a:prstGeom prst="rect">
              <a:avLst/>
            </a:prstGeom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</p:pic>
        <p:pic>
          <p:nvPicPr>
            <p:cNvPr id="841" name="image101.png" descr="IMG003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01" t="7501" r="2500" b="14734"/>
            <a:stretch>
              <a:fillRect/>
            </a:stretch>
          </p:blipFill>
          <p:spPr>
            <a:xfrm>
              <a:off x="36827" y="2012020"/>
              <a:ext cx="1938935" cy="1038556"/>
            </a:xfrm>
            <a:prstGeom prst="rect">
              <a:avLst/>
            </a:prstGeom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</p:pic>
      </p:grpSp>
      <p:pic>
        <p:nvPicPr>
          <p:cNvPr id="843" name="image10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7080" y="3227466"/>
            <a:ext cx="2021493" cy="3094411"/>
          </a:xfrm>
          <a:prstGeom prst="rect">
            <a:avLst/>
          </a:prstGeom>
          <a:ln w="12700">
            <a:miter lim="400000"/>
          </a:ln>
        </p:spPr>
      </p:pic>
      <p:sp>
        <p:nvSpPr>
          <p:cNvPr id="844" name="Shape 844"/>
          <p:cNvSpPr/>
          <p:nvPr/>
        </p:nvSpPr>
        <p:spPr>
          <a:xfrm>
            <a:off x="85677" y="6296333"/>
            <a:ext cx="2021495" cy="340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>
            <a:lvl1pPr algn="ctr" defTabSz="914400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1983_Alaska</a:t>
            </a:r>
          </a:p>
        </p:txBody>
      </p:sp>
      <p:pic>
        <p:nvPicPr>
          <p:cNvPr id="845" name="image10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8624" y="3225007"/>
            <a:ext cx="2180277" cy="3094410"/>
          </a:xfrm>
          <a:prstGeom prst="rect">
            <a:avLst/>
          </a:prstGeom>
          <a:ln w="12700">
            <a:miter lim="400000"/>
          </a:ln>
        </p:spPr>
      </p:pic>
      <p:sp>
        <p:nvSpPr>
          <p:cNvPr id="846" name="Shape 846"/>
          <p:cNvSpPr/>
          <p:nvPr/>
        </p:nvSpPr>
        <p:spPr>
          <a:xfrm>
            <a:off x="2257222" y="6296333"/>
            <a:ext cx="2231678" cy="340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>
            <a:lvl1pPr algn="ctr" defTabSz="914400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1984_Hong Kong</a:t>
            </a:r>
          </a:p>
        </p:txBody>
      </p:sp>
      <p:pic>
        <p:nvPicPr>
          <p:cNvPr id="847" name="image104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38952" y="3209957"/>
            <a:ext cx="2482669" cy="3124508"/>
          </a:xfrm>
          <a:prstGeom prst="rect">
            <a:avLst/>
          </a:prstGeom>
          <a:ln w="12700">
            <a:miter lim="400000"/>
          </a:ln>
        </p:spPr>
      </p:pic>
      <p:sp>
        <p:nvSpPr>
          <p:cNvPr id="848" name="Shape 848"/>
          <p:cNvSpPr/>
          <p:nvPr/>
        </p:nvSpPr>
        <p:spPr>
          <a:xfrm>
            <a:off x="5045538" y="6296333"/>
            <a:ext cx="1669497" cy="340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>
            <a:lvl1pPr algn="ctr" defTabSz="914400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2009_Dubai</a:t>
            </a:r>
          </a:p>
        </p:txBody>
      </p:sp>
      <p:sp>
        <p:nvSpPr>
          <p:cNvPr id="849" name="Shape 849"/>
          <p:cNvSpPr/>
          <p:nvPr/>
        </p:nvSpPr>
        <p:spPr>
          <a:xfrm>
            <a:off x="7258005" y="6340685"/>
            <a:ext cx="2487597" cy="302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r" defTabSz="914400">
              <a:defRPr sz="7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  </a:t>
            </a:r>
          </a:p>
          <a:p>
            <a:pPr algn="r" defTabSz="914400">
              <a:defRPr sz="7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/>
              </a:rPr>
              <a:t>www.gpd.fi</a:t>
            </a:r>
            <a:r>
              <a:t>  © P. Vandereecken, Dow Corning</a:t>
            </a: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Shape 851"/>
          <p:cNvSpPr>
            <a:spLocks noGrp="1"/>
          </p:cNvSpPr>
          <p:nvPr>
            <p:ph type="title"/>
          </p:nvPr>
        </p:nvSpPr>
        <p:spPr>
          <a:xfrm>
            <a:off x="424661" y="1620476"/>
            <a:ext cx="3270605" cy="739185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t>Structural Glazing</a:t>
            </a:r>
          </a:p>
        </p:txBody>
      </p:sp>
      <p:sp>
        <p:nvSpPr>
          <p:cNvPr id="852" name="Shape 852"/>
          <p:cNvSpPr>
            <a:spLocks noGrp="1"/>
          </p:cNvSpPr>
          <p:nvPr>
            <p:ph type="body" idx="1"/>
          </p:nvPr>
        </p:nvSpPr>
        <p:spPr>
          <a:xfrm>
            <a:off x="387350" y="2589521"/>
            <a:ext cx="9118600" cy="4057445"/>
          </a:xfrm>
          <a:prstGeom prst="rect">
            <a:avLst/>
          </a:prstGeom>
        </p:spPr>
        <p:txBody>
          <a:bodyPr/>
          <a:lstStyle/>
          <a:p>
            <a:pPr marL="240631" indent="-240631" defTabSz="914400">
              <a:lnSpc>
                <a:spcPct val="90000"/>
              </a:lnSpc>
              <a:spcBef>
                <a:spcPts val="1000"/>
              </a:spcBef>
              <a:buClrTx/>
              <a:buSzPct val="100000"/>
              <a:buFontTx/>
              <a:defRPr sz="2400">
                <a:latin typeface="+mj-lt"/>
                <a:ea typeface="+mj-ea"/>
                <a:cs typeface="+mj-cs"/>
                <a:sym typeface="Calibri"/>
              </a:defRPr>
            </a:pPr>
            <a:r>
              <a:t>Bonding of glass onto a metallic frame</a:t>
            </a:r>
          </a:p>
          <a:p>
            <a:pPr marL="621631" lvl="1" indent="-240631" defTabSz="914400">
              <a:lnSpc>
                <a:spcPct val="90000"/>
              </a:lnSpc>
              <a:spcBef>
                <a:spcPts val="1000"/>
              </a:spcBef>
              <a:buClrTx/>
              <a:buFontTx/>
              <a:buChar char="•"/>
              <a:defRPr sz="2400">
                <a:latin typeface="+mj-lt"/>
                <a:ea typeface="+mj-ea"/>
                <a:cs typeface="+mj-cs"/>
                <a:sym typeface="Calibri"/>
              </a:defRPr>
            </a:pPr>
            <a:r>
              <a:t>Frameless façade</a:t>
            </a:r>
          </a:p>
          <a:p>
            <a:pPr marL="621631" lvl="1" indent="-240631" defTabSz="914400">
              <a:lnSpc>
                <a:spcPct val="90000"/>
              </a:lnSpc>
              <a:spcBef>
                <a:spcPts val="1000"/>
              </a:spcBef>
              <a:buClrTx/>
              <a:buFontTx/>
              <a:buChar char="•"/>
              <a:defRPr sz="2400">
                <a:latin typeface="+mj-lt"/>
                <a:ea typeface="+mj-ea"/>
                <a:cs typeface="+mj-cs"/>
                <a:sym typeface="Calibri"/>
              </a:defRPr>
            </a:pPr>
            <a:r>
              <a:t>Improved aesthetics</a:t>
            </a:r>
          </a:p>
          <a:p>
            <a:pPr marL="621631" lvl="1" indent="-240631" defTabSz="914400">
              <a:lnSpc>
                <a:spcPct val="90000"/>
              </a:lnSpc>
              <a:spcBef>
                <a:spcPts val="1000"/>
              </a:spcBef>
              <a:buClrTx/>
              <a:buFontTx/>
              <a:buChar char="•"/>
              <a:defRPr sz="2400">
                <a:latin typeface="+mj-lt"/>
                <a:ea typeface="+mj-ea"/>
                <a:cs typeface="+mj-cs"/>
                <a:sym typeface="Calibri"/>
              </a:defRPr>
            </a:pPr>
            <a:r>
              <a:t>Increase design possibilities</a:t>
            </a:r>
          </a:p>
          <a:p>
            <a:pPr marL="621631" lvl="1" indent="-240631" defTabSz="914400">
              <a:lnSpc>
                <a:spcPct val="90000"/>
              </a:lnSpc>
              <a:spcBef>
                <a:spcPts val="1000"/>
              </a:spcBef>
              <a:buClrTx/>
              <a:buFontTx/>
              <a:buChar char="•"/>
              <a:defRPr sz="2400">
                <a:latin typeface="+mj-lt"/>
                <a:ea typeface="+mj-ea"/>
                <a:cs typeface="+mj-cs"/>
                <a:sym typeface="Calibri"/>
              </a:defRPr>
            </a:pPr>
            <a:r>
              <a:t>Air &amp; water permeable</a:t>
            </a:r>
          </a:p>
          <a:p>
            <a:pPr marL="621631" lvl="1" indent="-240631" defTabSz="914400">
              <a:lnSpc>
                <a:spcPct val="90000"/>
              </a:lnSpc>
              <a:spcBef>
                <a:spcPts val="1000"/>
              </a:spcBef>
              <a:buClrTx/>
              <a:buFontTx/>
              <a:buChar char="•"/>
              <a:defRPr sz="2400">
                <a:latin typeface="+mj-lt"/>
                <a:ea typeface="+mj-ea"/>
                <a:cs typeface="+mj-cs"/>
                <a:sym typeface="Calibri"/>
              </a:defRPr>
            </a:pPr>
            <a:r>
              <a:t>Energy efficient</a:t>
            </a:r>
          </a:p>
        </p:txBody>
      </p:sp>
      <p:grpSp>
        <p:nvGrpSpPr>
          <p:cNvPr id="861" name="Group 861"/>
          <p:cNvGrpSpPr/>
          <p:nvPr/>
        </p:nvGrpSpPr>
        <p:grpSpPr>
          <a:xfrm>
            <a:off x="5309407" y="2998846"/>
            <a:ext cx="4497802" cy="2526978"/>
            <a:chOff x="0" y="0"/>
            <a:chExt cx="4497800" cy="2526976"/>
          </a:xfrm>
        </p:grpSpPr>
        <p:sp>
          <p:nvSpPr>
            <p:cNvPr id="853" name="Shape 853"/>
            <p:cNvSpPr/>
            <p:nvPr/>
          </p:nvSpPr>
          <p:spPr>
            <a:xfrm>
              <a:off x="2096281" y="942656"/>
              <a:ext cx="2401520" cy="544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099" tIns="37099" rIns="37099" bIns="37099" numCol="1" anchor="t">
              <a:spAutoFit/>
            </a:bodyPr>
            <a:lstStyle/>
            <a:p>
              <a:pPr defTabSz="914400"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t>Weathersealant</a:t>
              </a:r>
              <a:br/>
              <a:r>
                <a:rPr sz="1400"/>
                <a:t>(air &amp; water tightness)</a:t>
              </a:r>
            </a:p>
          </p:txBody>
        </p:sp>
        <p:grpSp>
          <p:nvGrpSpPr>
            <p:cNvPr id="860" name="Group 860"/>
            <p:cNvGrpSpPr/>
            <p:nvPr/>
          </p:nvGrpSpPr>
          <p:grpSpPr>
            <a:xfrm>
              <a:off x="0" y="0"/>
              <a:ext cx="3932390" cy="2526977"/>
              <a:chOff x="0" y="0"/>
              <a:chExt cx="3932389" cy="2526976"/>
            </a:xfrm>
          </p:grpSpPr>
          <p:pic>
            <p:nvPicPr>
              <p:cNvPr id="854" name="image105.jpe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550189"/>
                <a:ext cx="1391463" cy="19582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55" name="Shape 855"/>
              <p:cNvSpPr/>
              <p:nvPr/>
            </p:nvSpPr>
            <p:spPr>
              <a:xfrm>
                <a:off x="2117440" y="0"/>
                <a:ext cx="1814950" cy="7472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7099" tIns="37099" rIns="37099" bIns="37099" numCol="1" anchor="t">
                <a:spAutoFit/>
              </a:bodyPr>
              <a:lstStyle/>
              <a:p>
                <a:pPr defTabSz="914400">
                  <a:defRPr b="1"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SG sealant</a:t>
                </a:r>
              </a:p>
              <a:p>
                <a:pPr defTabSz="914400">
                  <a:defRPr sz="1400" b="1"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Glass to metal bonding</a:t>
                </a:r>
              </a:p>
            </p:txBody>
          </p:sp>
          <p:sp>
            <p:nvSpPr>
              <p:cNvPr id="856" name="Shape 856"/>
              <p:cNvSpPr/>
              <p:nvPr/>
            </p:nvSpPr>
            <p:spPr>
              <a:xfrm>
                <a:off x="1740371" y="1982878"/>
                <a:ext cx="1996446" cy="5440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7099" tIns="37099" rIns="37099" bIns="37099" numCol="1" anchor="t">
                <a:spAutoFit/>
              </a:bodyPr>
              <a:lstStyle/>
              <a:p>
                <a:pPr defTabSz="914400">
                  <a:defRPr b="1"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IG sealant</a:t>
                </a:r>
                <a:br/>
                <a:r>
                  <a:rPr sz="1400"/>
                  <a:t>Glass to glass bonding</a:t>
                </a:r>
              </a:p>
            </p:txBody>
          </p:sp>
          <p:sp>
            <p:nvSpPr>
              <p:cNvPr id="857" name="Shape 857"/>
              <p:cNvSpPr/>
              <p:nvPr/>
            </p:nvSpPr>
            <p:spPr>
              <a:xfrm flipH="1">
                <a:off x="1391462" y="1237927"/>
                <a:ext cx="665482" cy="6877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58" name="Shape 858"/>
              <p:cNvSpPr/>
              <p:nvPr/>
            </p:nvSpPr>
            <p:spPr>
              <a:xfrm flipH="1">
                <a:off x="345466" y="481415"/>
                <a:ext cx="1469484" cy="69497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59" name="Shape 859"/>
              <p:cNvSpPr/>
              <p:nvPr/>
            </p:nvSpPr>
            <p:spPr>
              <a:xfrm flipH="1" flipV="1">
                <a:off x="514235" y="1714531"/>
                <a:ext cx="907477" cy="412644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862" name="Shape 862"/>
          <p:cNvSpPr/>
          <p:nvPr/>
        </p:nvSpPr>
        <p:spPr>
          <a:xfrm>
            <a:off x="15618" y="6511066"/>
            <a:ext cx="9862064" cy="32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9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  </a:t>
            </a:r>
          </a:p>
          <a:p>
            <a:pPr algn="ctr" defTabSz="914400">
              <a:defRPr sz="9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 P. Vandereecken, Dow Corning</a:t>
            </a:r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Shape 864"/>
          <p:cNvSpPr>
            <a:spLocks noGrp="1"/>
          </p:cNvSpPr>
          <p:nvPr>
            <p:ph type="title"/>
          </p:nvPr>
        </p:nvSpPr>
        <p:spPr>
          <a:xfrm>
            <a:off x="378699" y="1283171"/>
            <a:ext cx="9135902" cy="739185"/>
          </a:xfrm>
          <a:prstGeom prst="rect">
            <a:avLst/>
          </a:prstGeom>
        </p:spPr>
        <p:txBody>
          <a:bodyPr/>
          <a:lstStyle>
            <a:lvl1pPr algn="ctr">
              <a:defRPr sz="3000"/>
            </a:lvl1pPr>
          </a:lstStyle>
          <a:p>
            <a:r>
              <a:t>Bolted point-fixings to increase transparency</a:t>
            </a:r>
          </a:p>
        </p:txBody>
      </p:sp>
      <p:pic>
        <p:nvPicPr>
          <p:cNvPr id="865" name="image1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9415" y="2164894"/>
            <a:ext cx="3596374" cy="3668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866" name="image10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86549" y="2185213"/>
            <a:ext cx="3857336" cy="3627599"/>
          </a:xfrm>
          <a:prstGeom prst="rect">
            <a:avLst/>
          </a:prstGeom>
          <a:ln w="12700">
            <a:miter lim="400000"/>
          </a:ln>
        </p:spPr>
      </p:pic>
      <p:sp>
        <p:nvSpPr>
          <p:cNvPr id="867" name="Shape 867"/>
          <p:cNvSpPr/>
          <p:nvPr/>
        </p:nvSpPr>
        <p:spPr>
          <a:xfrm>
            <a:off x="3103495" y="5872045"/>
            <a:ext cx="3686307" cy="429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099" tIns="37099" rIns="37099" bIns="37099">
            <a:spAutoFit/>
          </a:bodyPr>
          <a:lstStyle>
            <a:lvl1pPr algn="ctr" defTabSz="914400">
              <a:lnSpc>
                <a:spcPct val="90000"/>
              </a:lnSpc>
              <a:spcBef>
                <a:spcPts val="1000"/>
              </a:spcBef>
              <a:defRPr sz="2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In facades and in canopies</a:t>
            </a:r>
          </a:p>
        </p:txBody>
      </p:sp>
      <p:sp>
        <p:nvSpPr>
          <p:cNvPr id="868" name="Shape 868"/>
          <p:cNvSpPr/>
          <p:nvPr/>
        </p:nvSpPr>
        <p:spPr>
          <a:xfrm>
            <a:off x="11822" y="6465215"/>
            <a:ext cx="9869656" cy="32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9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  </a:t>
            </a:r>
          </a:p>
          <a:p>
            <a:pPr algn="ctr" defTabSz="914400">
              <a:defRPr sz="9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www.gpd.fi</a:t>
            </a:r>
            <a:r>
              <a:t>  © Kenny Martens, Ghent University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Shape 690"/>
          <p:cNvSpPr/>
          <p:nvPr/>
        </p:nvSpPr>
        <p:spPr>
          <a:xfrm>
            <a:off x="-2117" y="-1"/>
            <a:ext cx="9897534" cy="6858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691" name="Shape 691"/>
          <p:cNvSpPr/>
          <p:nvPr/>
        </p:nvSpPr>
        <p:spPr>
          <a:xfrm>
            <a:off x="406939" y="3055349"/>
            <a:ext cx="9079422" cy="59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normAutofit lnSpcReduction="10000"/>
          </a:bodyPr>
          <a:lstStyle>
            <a:lvl1pPr algn="ctr" defTabSz="914400">
              <a:lnSpc>
                <a:spcPct val="112000"/>
              </a:lnSpc>
              <a:defRPr sz="34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TRANSPARENCY</a:t>
            </a:r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Shape 870"/>
          <p:cNvSpPr/>
          <p:nvPr/>
        </p:nvSpPr>
        <p:spPr>
          <a:xfrm>
            <a:off x="333216" y="3119515"/>
            <a:ext cx="7422830" cy="1669497"/>
          </a:xfrm>
          <a:prstGeom prst="rect">
            <a:avLst/>
          </a:prstGeom>
          <a:solidFill>
            <a:srgbClr val="FFFFFF"/>
          </a:solidFill>
          <a:ln w="3175">
            <a:solidFill>
              <a:srgbClr val="A5A5A5"/>
            </a:solidFill>
            <a:miter/>
          </a:ln>
        </p:spPr>
        <p:txBody>
          <a:bodyPr lIns="45718" tIns="45718" rIns="45718" bIns="45718" anchor="ctr"/>
          <a:lstStyle/>
          <a:p>
            <a:pPr algn="ctr" defTabSz="914400"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871" name="image108.png"/>
          <p:cNvPicPr>
            <a:picLocks noChangeAspect="1"/>
          </p:cNvPicPr>
          <p:nvPr/>
        </p:nvPicPr>
        <p:blipFill>
          <a:blip r:embed="rId3">
            <a:extLst/>
          </a:blip>
          <a:srcRect t="38374" b="38010"/>
          <a:stretch>
            <a:fillRect/>
          </a:stretch>
        </p:blipFill>
        <p:spPr>
          <a:xfrm>
            <a:off x="333215" y="2158118"/>
            <a:ext cx="9227710" cy="1731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72" name="image109.png"/>
          <p:cNvPicPr>
            <a:picLocks noChangeAspect="1"/>
          </p:cNvPicPr>
          <p:nvPr/>
        </p:nvPicPr>
        <p:blipFill>
          <a:blip r:embed="rId4">
            <a:extLst/>
          </a:blip>
          <a:srcRect t="39467" b="37187"/>
          <a:stretch>
            <a:fillRect/>
          </a:stretch>
        </p:blipFill>
        <p:spPr>
          <a:xfrm>
            <a:off x="331945" y="4122208"/>
            <a:ext cx="9229675" cy="1715685"/>
          </a:xfrm>
          <a:prstGeom prst="rect">
            <a:avLst/>
          </a:prstGeom>
          <a:ln w="12700">
            <a:miter lim="400000"/>
          </a:ln>
        </p:spPr>
      </p:pic>
      <p:sp>
        <p:nvSpPr>
          <p:cNvPr id="873" name="Shape 873"/>
          <p:cNvSpPr/>
          <p:nvPr/>
        </p:nvSpPr>
        <p:spPr>
          <a:xfrm>
            <a:off x="-8096" y="1402938"/>
            <a:ext cx="9909493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000">
                <a:solidFill>
                  <a:schemeClr val="accent2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Point Fixing Condensation</a:t>
            </a:r>
          </a:p>
        </p:txBody>
      </p:sp>
      <p:sp>
        <p:nvSpPr>
          <p:cNvPr id="874" name="Shape 874"/>
          <p:cNvSpPr/>
          <p:nvPr/>
        </p:nvSpPr>
        <p:spPr>
          <a:xfrm>
            <a:off x="-28341" y="6406527"/>
            <a:ext cx="9949981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www.gpd.fi</a:t>
            </a:r>
            <a:r>
              <a:t>  ©David Appelfeld &amp; Valarie Hayez, Dow Corning Europe SA</a:t>
            </a: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Shape 878"/>
          <p:cNvSpPr/>
          <p:nvPr/>
        </p:nvSpPr>
        <p:spPr>
          <a:xfrm>
            <a:off x="-2117" y="-1"/>
            <a:ext cx="9897534" cy="6858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79" name="Shape 879"/>
          <p:cNvSpPr/>
          <p:nvPr/>
        </p:nvSpPr>
        <p:spPr>
          <a:xfrm>
            <a:off x="5722027" y="970280"/>
            <a:ext cx="3678002" cy="472725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80" name="Shape 880"/>
          <p:cNvSpPr/>
          <p:nvPr/>
        </p:nvSpPr>
        <p:spPr>
          <a:xfrm>
            <a:off x="334008" y="970280"/>
            <a:ext cx="3678003" cy="472725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81" name="Shape 881"/>
          <p:cNvSpPr>
            <a:spLocks noGrp="1"/>
          </p:cNvSpPr>
          <p:nvPr>
            <p:ph type="title"/>
          </p:nvPr>
        </p:nvSpPr>
        <p:spPr>
          <a:xfrm>
            <a:off x="1454182" y="-35484"/>
            <a:ext cx="6984935" cy="1075640"/>
          </a:xfrm>
          <a:prstGeom prst="rect">
            <a:avLst/>
          </a:prstGeom>
        </p:spPr>
        <p:txBody>
          <a:bodyPr/>
          <a:lstStyle>
            <a:lvl1pPr algn="ctr" defTabSz="457200">
              <a:lnSpc>
                <a:spcPct val="100000"/>
              </a:lnSpc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However stress-concentrations arise </a:t>
            </a:r>
          </a:p>
        </p:txBody>
      </p:sp>
      <p:grpSp>
        <p:nvGrpSpPr>
          <p:cNvPr id="884" name="Group 884"/>
          <p:cNvGrpSpPr/>
          <p:nvPr/>
        </p:nvGrpSpPr>
        <p:grpSpPr>
          <a:xfrm>
            <a:off x="406755" y="1219478"/>
            <a:ext cx="3509285" cy="1700497"/>
            <a:chOff x="0" y="0"/>
            <a:chExt cx="3509284" cy="1700496"/>
          </a:xfrm>
        </p:grpSpPr>
        <p:pic>
          <p:nvPicPr>
            <p:cNvPr id="882" name="image110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683114" cy="17004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3" name="image11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5494"/>
            <a:stretch>
              <a:fillRect/>
            </a:stretch>
          </p:blipFill>
          <p:spPr>
            <a:xfrm>
              <a:off x="1909979" y="0"/>
              <a:ext cx="1599306" cy="17004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85" name="image1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1402866" y="3000027"/>
            <a:ext cx="1540288" cy="3482389"/>
          </a:xfrm>
          <a:prstGeom prst="rect">
            <a:avLst/>
          </a:prstGeom>
          <a:ln w="12700">
            <a:miter lim="400000"/>
          </a:ln>
        </p:spPr>
      </p:pic>
      <p:sp>
        <p:nvSpPr>
          <p:cNvPr id="886" name="Shape 886"/>
          <p:cNvSpPr/>
          <p:nvPr/>
        </p:nvSpPr>
        <p:spPr>
          <a:xfrm>
            <a:off x="727286" y="2854512"/>
            <a:ext cx="773167" cy="315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>
            <a:lvl1pPr algn="ctr" defTabSz="914400">
              <a:defRPr sz="1600">
                <a:solidFill>
                  <a:srgbClr val="40404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Tension</a:t>
            </a:r>
          </a:p>
        </p:txBody>
      </p:sp>
      <p:sp>
        <p:nvSpPr>
          <p:cNvPr id="887" name="Shape 887"/>
          <p:cNvSpPr/>
          <p:nvPr/>
        </p:nvSpPr>
        <p:spPr>
          <a:xfrm flipH="1">
            <a:off x="2198409" y="2854512"/>
            <a:ext cx="2" cy="1095692"/>
          </a:xfrm>
          <a:prstGeom prst="line">
            <a:avLst/>
          </a:prstGeom>
          <a:ln w="38100">
            <a:solidFill>
              <a:srgbClr val="C55A1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88" name="Shape 888"/>
          <p:cNvSpPr/>
          <p:nvPr/>
        </p:nvSpPr>
        <p:spPr>
          <a:xfrm>
            <a:off x="3946461" y="3429000"/>
            <a:ext cx="1841115" cy="0"/>
          </a:xfrm>
          <a:prstGeom prst="line">
            <a:avLst/>
          </a:prstGeom>
          <a:ln w="38100">
            <a:solidFill>
              <a:srgbClr val="C55A1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89" name="Shape 889"/>
          <p:cNvSpPr/>
          <p:nvPr/>
        </p:nvSpPr>
        <p:spPr>
          <a:xfrm>
            <a:off x="4370389" y="2967839"/>
            <a:ext cx="1152520" cy="404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099" tIns="37099" rIns="37099" bIns="37099">
            <a:spAutoFit/>
          </a:bodyPr>
          <a:lstStyle>
            <a:lvl1pPr defTabSz="914400">
              <a:defRPr sz="2200" b="1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Solution</a:t>
            </a:r>
          </a:p>
        </p:txBody>
      </p:sp>
      <p:grpSp>
        <p:nvGrpSpPr>
          <p:cNvPr id="893" name="Group 893"/>
          <p:cNvGrpSpPr/>
          <p:nvPr/>
        </p:nvGrpSpPr>
        <p:grpSpPr>
          <a:xfrm>
            <a:off x="6109831" y="2238973"/>
            <a:ext cx="2815486" cy="3345952"/>
            <a:chOff x="-1" y="0"/>
            <a:chExt cx="2815485" cy="3345950"/>
          </a:xfrm>
        </p:grpSpPr>
        <p:pic>
          <p:nvPicPr>
            <p:cNvPr id="890" name="image113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2815486" cy="21464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1" name="image114.jpeg" descr="DSC04704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2" y="2256795"/>
              <a:ext cx="1117297" cy="1083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2" name="image115.jpeg" descr="L:\08_TETRA\05 Onderzoek Fase 3 Verdiepend onderzoek\Deel 2_Demonstrators\2A_Luifel - proeven\111123-impacttest luifel gehard dubbel\tetra-toestel\IMG_2160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76611" y="2262008"/>
              <a:ext cx="1538874" cy="1083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94" name="Shape 894"/>
          <p:cNvSpPr/>
          <p:nvPr/>
        </p:nvSpPr>
        <p:spPr>
          <a:xfrm>
            <a:off x="6383111" y="1107164"/>
            <a:ext cx="2355833" cy="1013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099" tIns="37099" rIns="37099" bIns="37099">
            <a:spAutoFit/>
          </a:bodyPr>
          <a:lstStyle/>
          <a:p>
            <a:pPr algn="ctr" defTabSz="914400">
              <a:defRPr sz="3200">
                <a:solidFill>
                  <a:srgbClr val="535353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Adhesive </a:t>
            </a:r>
          </a:p>
          <a:p>
            <a:pPr algn="ctr" defTabSz="914400">
              <a:defRPr sz="3200">
                <a:solidFill>
                  <a:srgbClr val="535353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point-fixings</a:t>
            </a:r>
          </a:p>
        </p:txBody>
      </p:sp>
      <p:sp>
        <p:nvSpPr>
          <p:cNvPr id="895" name="Shape 895"/>
          <p:cNvSpPr/>
          <p:nvPr/>
        </p:nvSpPr>
        <p:spPr>
          <a:xfrm>
            <a:off x="348924" y="5764557"/>
            <a:ext cx="3624947" cy="632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Mocibob, D., &amp; Belis, J. (2010). Coupled experimental and numerical investigation of structural glass panels </a:t>
            </a:r>
          </a:p>
          <a:p>
            <a:pPr algn="ctr" defTabSz="914400">
              <a:defRPr sz="10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with small slenderness subjected to locally introduced axial compression. </a:t>
            </a:r>
            <a:r>
              <a:rPr i="1"/>
              <a:t>Engineering Structures</a:t>
            </a:r>
            <a:r>
              <a:t>, </a:t>
            </a:r>
            <a:r>
              <a:rPr i="1"/>
              <a:t>32</a:t>
            </a:r>
            <a:r>
              <a:t>(3), 753–761. </a:t>
            </a:r>
          </a:p>
        </p:txBody>
      </p:sp>
      <p:sp>
        <p:nvSpPr>
          <p:cNvPr id="896" name="Shape 896"/>
          <p:cNvSpPr/>
          <p:nvPr/>
        </p:nvSpPr>
        <p:spPr>
          <a:xfrm>
            <a:off x="5714177" y="5853457"/>
            <a:ext cx="3624950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  </a:t>
            </a:r>
          </a:p>
          <a:p>
            <a:pPr algn="ctr" defTabSz="914400">
              <a:defRPr sz="10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8"/>
              </a:rPr>
              <a:t>www.gpd.fi</a:t>
            </a:r>
            <a:r>
              <a:t>  © Kenny Martens, Ghent University</a:t>
            </a:r>
          </a:p>
        </p:txBody>
      </p:sp>
      <p:sp>
        <p:nvSpPr>
          <p:cNvPr id="897" name="Shape 897"/>
          <p:cNvSpPr/>
          <p:nvPr/>
        </p:nvSpPr>
        <p:spPr>
          <a:xfrm>
            <a:off x="2503692" y="2854512"/>
            <a:ext cx="1279776" cy="315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>
            <a:lvl1pPr algn="ctr" defTabSz="914400">
              <a:defRPr sz="1600">
                <a:solidFill>
                  <a:srgbClr val="40404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Compression</a:t>
            </a:r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Shape 899"/>
          <p:cNvSpPr/>
          <p:nvPr/>
        </p:nvSpPr>
        <p:spPr>
          <a:xfrm>
            <a:off x="-2117" y="-1"/>
            <a:ext cx="9897534" cy="6858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900" name="Shape 900"/>
          <p:cNvSpPr/>
          <p:nvPr/>
        </p:nvSpPr>
        <p:spPr>
          <a:xfrm>
            <a:off x="406939" y="3055349"/>
            <a:ext cx="9079422" cy="59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normAutofit lnSpcReduction="10000"/>
          </a:bodyPr>
          <a:lstStyle>
            <a:lvl1pPr algn="ctr" defTabSz="914400">
              <a:lnSpc>
                <a:spcPct val="112000"/>
              </a:lnSpc>
              <a:defRPr sz="34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DESIGN PROBLEMS</a:t>
            </a:r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Shape 904"/>
          <p:cNvSpPr>
            <a:spLocks noGrp="1"/>
          </p:cNvSpPr>
          <p:nvPr>
            <p:ph type="title"/>
          </p:nvPr>
        </p:nvSpPr>
        <p:spPr>
          <a:xfrm>
            <a:off x="5355470" y="1305517"/>
            <a:ext cx="4508570" cy="73918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Glass Surface Corrosion</a:t>
            </a:r>
          </a:p>
        </p:txBody>
      </p:sp>
      <p:pic>
        <p:nvPicPr>
          <p:cNvPr id="905" name="image1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428" y="1292502"/>
            <a:ext cx="5209006" cy="5458554"/>
          </a:xfrm>
          <a:prstGeom prst="rect">
            <a:avLst/>
          </a:prstGeom>
          <a:ln w="12700">
            <a:miter lim="400000"/>
          </a:ln>
        </p:spPr>
      </p:pic>
      <p:sp>
        <p:nvSpPr>
          <p:cNvPr id="906" name="Shape 906"/>
          <p:cNvSpPr/>
          <p:nvPr/>
        </p:nvSpPr>
        <p:spPr>
          <a:xfrm>
            <a:off x="5881554" y="6144709"/>
            <a:ext cx="3082070" cy="582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lvl="1" indent="457200" algn="ctr" defTabSz="914400">
              <a:defRPr sz="9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  </a:t>
            </a:r>
          </a:p>
          <a:p>
            <a:pPr lvl="1" indent="457200" algn="ctr" defTabSz="914400">
              <a:defRPr sz="9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 Peter Hartog, Building Diagnostics Asia Pacific,</a:t>
            </a:r>
            <a:br/>
            <a:r>
              <a:t>Chris Barry, Glass Consultant</a:t>
            </a: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Shape 908"/>
          <p:cNvSpPr>
            <a:spLocks noGrp="1"/>
          </p:cNvSpPr>
          <p:nvPr>
            <p:ph type="body" sz="quarter" idx="1"/>
          </p:nvPr>
        </p:nvSpPr>
        <p:spPr>
          <a:xfrm>
            <a:off x="4915772" y="1350245"/>
            <a:ext cx="4581289" cy="2601112"/>
          </a:xfrm>
          <a:prstGeom prst="rect">
            <a:avLst/>
          </a:prstGeom>
        </p:spPr>
        <p:txBody>
          <a:bodyPr/>
          <a:lstStyle>
            <a:lvl1pPr marL="0" indent="0" algn="ctr" defTabSz="914400">
              <a:lnSpc>
                <a:spcPct val="130000"/>
              </a:lnSpc>
              <a:buSzTx/>
              <a:buNone/>
              <a:defRPr sz="22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Distortion of reflected sunlight from wrinkles and areas of non-uniform thickness in combinations of PVB and PET laminating films</a:t>
            </a:r>
          </a:p>
        </p:txBody>
      </p:sp>
      <p:pic>
        <p:nvPicPr>
          <p:cNvPr id="909" name="image1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829" y="1271235"/>
            <a:ext cx="4458578" cy="5472122"/>
          </a:xfrm>
          <a:prstGeom prst="rect">
            <a:avLst/>
          </a:prstGeom>
          <a:ln w="12700">
            <a:miter lim="400000"/>
          </a:ln>
        </p:spPr>
      </p:pic>
      <p:sp>
        <p:nvSpPr>
          <p:cNvPr id="910" name="Shape 910"/>
          <p:cNvSpPr/>
          <p:nvPr/>
        </p:nvSpPr>
        <p:spPr>
          <a:xfrm>
            <a:off x="6216139" y="6216741"/>
            <a:ext cx="3082070" cy="582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9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  </a:t>
            </a:r>
          </a:p>
          <a:p>
            <a:pPr algn="ctr" defTabSz="914400">
              <a:defRPr sz="9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 Peter Hartog, Building Diagnostics Asia Pacific,</a:t>
            </a:r>
            <a:br/>
            <a:r>
              <a:t>Chris Barry, Glass Consultant</a:t>
            </a: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2" name="image118.jpeg" descr="P5042413_2.JPG"/>
          <p:cNvPicPr>
            <a:picLocks noChangeAspect="1"/>
          </p:cNvPicPr>
          <p:nvPr/>
        </p:nvPicPr>
        <p:blipFill>
          <a:blip r:embed="rId2">
            <a:extLst/>
          </a:blip>
          <a:srcRect t="22683" b="5408"/>
          <a:stretch>
            <a:fillRect/>
          </a:stretch>
        </p:blipFill>
        <p:spPr>
          <a:xfrm>
            <a:off x="5391184" y="1256109"/>
            <a:ext cx="4399020" cy="5507455"/>
          </a:xfrm>
          <a:prstGeom prst="rect">
            <a:avLst/>
          </a:prstGeom>
          <a:ln w="12700">
            <a:miter lim="400000"/>
          </a:ln>
        </p:spPr>
      </p:pic>
      <p:sp>
        <p:nvSpPr>
          <p:cNvPr id="913" name="Shape 913"/>
          <p:cNvSpPr/>
          <p:nvPr/>
        </p:nvSpPr>
        <p:spPr>
          <a:xfrm>
            <a:off x="1120210" y="6215829"/>
            <a:ext cx="3082071" cy="582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9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  </a:t>
            </a:r>
          </a:p>
          <a:p>
            <a:pPr algn="ctr" defTabSz="914400">
              <a:defRPr sz="9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 Peter Hartog, Building Diagnostics Asia Pacific,</a:t>
            </a:r>
            <a:br/>
            <a:r>
              <a:t>Chris Barry, Glass Consultant</a:t>
            </a:r>
          </a:p>
        </p:txBody>
      </p:sp>
      <p:sp>
        <p:nvSpPr>
          <p:cNvPr id="914" name="Shape 914"/>
          <p:cNvSpPr/>
          <p:nvPr/>
        </p:nvSpPr>
        <p:spPr>
          <a:xfrm>
            <a:off x="66852" y="1546455"/>
            <a:ext cx="5188786" cy="1142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914400">
              <a:lnSpc>
                <a:spcPct val="130000"/>
              </a:lnSpc>
              <a:spcBef>
                <a:spcPts val="300"/>
              </a:spcBef>
              <a:defRPr sz="20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The number and visibility of moiré fringes are functions of the magnitude of thermal deformation of sheet metal back-panels</a:t>
            </a: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6" name="image119.jpeg" descr="DSCN32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58244" y="1270000"/>
            <a:ext cx="5378677" cy="5470884"/>
          </a:xfrm>
          <a:prstGeom prst="rect">
            <a:avLst/>
          </a:prstGeom>
          <a:ln w="12700">
            <a:miter lim="400000"/>
          </a:ln>
        </p:spPr>
      </p:pic>
      <p:sp>
        <p:nvSpPr>
          <p:cNvPr id="917" name="Shape 917"/>
          <p:cNvSpPr>
            <a:spLocks noGrp="1"/>
          </p:cNvSpPr>
          <p:nvPr>
            <p:ph type="title"/>
          </p:nvPr>
        </p:nvSpPr>
        <p:spPr>
          <a:xfrm>
            <a:off x="753928" y="1371938"/>
            <a:ext cx="2804786" cy="2806442"/>
          </a:xfrm>
          <a:prstGeom prst="rect">
            <a:avLst/>
          </a:prstGeom>
        </p:spPr>
        <p:txBody>
          <a:bodyPr/>
          <a:lstStyle/>
          <a:p>
            <a:pPr algn="ctr" defTabSz="914400">
              <a:spcBef>
                <a:spcPts val="300"/>
              </a:spcBef>
              <a:defRPr sz="2200">
                <a:solidFill>
                  <a:srgbClr val="000000"/>
                </a:solidFill>
              </a:defRPr>
            </a:pPr>
            <a:r>
              <a:t>32</a:t>
            </a:r>
            <a:r>
              <a:rPr baseline="29089"/>
              <a:t>nd</a:t>
            </a:r>
            <a:r>
              <a:t> floor of</a:t>
            </a:r>
            <a:br/>
            <a:r>
              <a:t>office building </a:t>
            </a:r>
            <a:br/>
            <a:r>
              <a:t> (Melbourne)</a:t>
            </a:r>
            <a:br/>
            <a:endParaRPr/>
          </a:p>
        </p:txBody>
      </p:sp>
      <p:sp>
        <p:nvSpPr>
          <p:cNvPr id="918" name="Shape 918"/>
          <p:cNvSpPr/>
          <p:nvPr/>
        </p:nvSpPr>
        <p:spPr>
          <a:xfrm>
            <a:off x="615286" y="6207361"/>
            <a:ext cx="3082071" cy="582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9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  </a:t>
            </a:r>
          </a:p>
          <a:p>
            <a:pPr algn="ctr" defTabSz="914400">
              <a:defRPr sz="9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 Peter Hartog, Building Diagnostics Asia Pacific,</a:t>
            </a:r>
            <a:br/>
            <a:r>
              <a:t>Chris Barry, Glass Consultant</a:t>
            </a: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image120.jpeg" descr="120509- jhl - photos - CDC Building Reflection 005"/>
          <p:cNvPicPr>
            <a:picLocks noChangeAspect="1"/>
          </p:cNvPicPr>
          <p:nvPr/>
        </p:nvPicPr>
        <p:blipFill>
          <a:blip r:embed="rId2">
            <a:extLst/>
          </a:blip>
          <a:srcRect l="8545" t="21337" r="47473" b="12333"/>
          <a:stretch>
            <a:fillRect/>
          </a:stretch>
        </p:blipFill>
        <p:spPr>
          <a:xfrm>
            <a:off x="3605609" y="1043152"/>
            <a:ext cx="2674843" cy="2792784"/>
          </a:xfrm>
          <a:prstGeom prst="rect">
            <a:avLst/>
          </a:prstGeom>
          <a:ln w="12700">
            <a:miter lim="400000"/>
          </a:ln>
        </p:spPr>
      </p:pic>
      <p:sp>
        <p:nvSpPr>
          <p:cNvPr id="921" name="Shape 921"/>
          <p:cNvSpPr>
            <a:spLocks noGrp="1"/>
          </p:cNvSpPr>
          <p:nvPr>
            <p:ph type="title"/>
          </p:nvPr>
        </p:nvSpPr>
        <p:spPr>
          <a:xfrm>
            <a:off x="-13495" y="-18895"/>
            <a:ext cx="9920290" cy="1075640"/>
          </a:xfrm>
          <a:prstGeom prst="rect">
            <a:avLst/>
          </a:prstGeom>
        </p:spPr>
        <p:txBody>
          <a:bodyPr/>
          <a:lstStyle>
            <a:lvl1pPr algn="ctr" defTabSz="457200">
              <a:lnSpc>
                <a:spcPct val="100000"/>
              </a:lnSpc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When Buildings Attack Their Neighbors</a:t>
            </a:r>
          </a:p>
        </p:txBody>
      </p:sp>
      <p:pic>
        <p:nvPicPr>
          <p:cNvPr id="922" name="image121.jpeg" descr="120509- jhl - photos - CDC Building Reflection 001"/>
          <p:cNvPicPr>
            <a:picLocks noChangeAspect="1"/>
          </p:cNvPicPr>
          <p:nvPr/>
        </p:nvPicPr>
        <p:blipFill>
          <a:blip r:embed="rId3">
            <a:extLst/>
          </a:blip>
          <a:srcRect l="17556" r="10587"/>
          <a:stretch>
            <a:fillRect/>
          </a:stretch>
        </p:blipFill>
        <p:spPr>
          <a:xfrm>
            <a:off x="523411" y="1042978"/>
            <a:ext cx="2676905" cy="2792810"/>
          </a:xfrm>
          <a:prstGeom prst="rect">
            <a:avLst/>
          </a:prstGeom>
          <a:ln w="12700">
            <a:miter lim="400000"/>
          </a:ln>
        </p:spPr>
      </p:pic>
      <p:sp>
        <p:nvSpPr>
          <p:cNvPr id="923" name="Shape 923"/>
          <p:cNvSpPr/>
          <p:nvPr/>
        </p:nvSpPr>
        <p:spPr>
          <a:xfrm>
            <a:off x="5202777" y="2244009"/>
            <a:ext cx="176282" cy="1375725"/>
          </a:xfrm>
          <a:prstGeom prst="line">
            <a:avLst/>
          </a:prstGeom>
          <a:ln w="12700">
            <a:solidFill>
              <a:srgbClr val="FF0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24" name="Shape 924"/>
          <p:cNvSpPr/>
          <p:nvPr/>
        </p:nvSpPr>
        <p:spPr>
          <a:xfrm flipH="1">
            <a:off x="4427578" y="2244011"/>
            <a:ext cx="775199" cy="1484835"/>
          </a:xfrm>
          <a:prstGeom prst="line">
            <a:avLst/>
          </a:prstGeom>
          <a:ln w="12700">
            <a:solidFill>
              <a:srgbClr val="FF0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25" name="Shape 925"/>
          <p:cNvSpPr/>
          <p:nvPr/>
        </p:nvSpPr>
        <p:spPr>
          <a:xfrm flipH="1">
            <a:off x="4790119" y="2244009"/>
            <a:ext cx="412657" cy="1376699"/>
          </a:xfrm>
          <a:prstGeom prst="line">
            <a:avLst/>
          </a:prstGeom>
          <a:ln w="12700">
            <a:solidFill>
              <a:srgbClr val="FF0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26" name="Shape 926"/>
          <p:cNvSpPr/>
          <p:nvPr/>
        </p:nvSpPr>
        <p:spPr>
          <a:xfrm>
            <a:off x="5202777" y="2244011"/>
            <a:ext cx="871738" cy="1271396"/>
          </a:xfrm>
          <a:prstGeom prst="line">
            <a:avLst/>
          </a:prstGeom>
          <a:ln w="12700">
            <a:solidFill>
              <a:srgbClr val="FF0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927" name="image122.jpeg" descr="120509- jhl - photos - CDC Building Reflection 004"/>
          <p:cNvPicPr>
            <a:picLocks noChangeAspect="1"/>
          </p:cNvPicPr>
          <p:nvPr/>
        </p:nvPicPr>
        <p:blipFill>
          <a:blip r:embed="rId4">
            <a:extLst/>
          </a:blip>
          <a:srcRect l="17599" b="30315"/>
          <a:stretch>
            <a:fillRect/>
          </a:stretch>
        </p:blipFill>
        <p:spPr>
          <a:xfrm>
            <a:off x="6685822" y="1041001"/>
            <a:ext cx="2683947" cy="2793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28" name="image123.jpeg" descr="120509- jhl - photos - CDC Building Reflection 006"/>
          <p:cNvPicPr>
            <a:picLocks noChangeAspect="1"/>
          </p:cNvPicPr>
          <p:nvPr/>
        </p:nvPicPr>
        <p:blipFill>
          <a:blip r:embed="rId5">
            <a:extLst/>
          </a:blip>
          <a:srcRect l="3407" t="20435" r="8532" b="2694"/>
          <a:stretch>
            <a:fillRect/>
          </a:stretch>
        </p:blipFill>
        <p:spPr>
          <a:xfrm>
            <a:off x="5302875" y="3921652"/>
            <a:ext cx="4072348" cy="2485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9" name="image124.jpeg" descr="120509- jhl - photos - CDC Building Reflection"/>
          <p:cNvPicPr>
            <a:picLocks noChangeAspect="1"/>
          </p:cNvPicPr>
          <p:nvPr/>
        </p:nvPicPr>
        <p:blipFill>
          <a:blip r:embed="rId6">
            <a:extLst/>
          </a:blip>
          <a:srcRect t="19962" r="8924"/>
          <a:stretch>
            <a:fillRect/>
          </a:stretch>
        </p:blipFill>
        <p:spPr>
          <a:xfrm>
            <a:off x="510945" y="3925225"/>
            <a:ext cx="4073280" cy="2478480"/>
          </a:xfrm>
          <a:prstGeom prst="rect">
            <a:avLst/>
          </a:prstGeom>
          <a:ln w="12700">
            <a:miter lim="400000"/>
          </a:ln>
        </p:spPr>
      </p:pic>
      <p:sp>
        <p:nvSpPr>
          <p:cNvPr id="930" name="Shape 930"/>
          <p:cNvSpPr/>
          <p:nvPr/>
        </p:nvSpPr>
        <p:spPr>
          <a:xfrm>
            <a:off x="2359" y="6454873"/>
            <a:ext cx="9888582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/>
              </a:rPr>
              <a:t>www.gpd.fi</a:t>
            </a:r>
            <a:r>
              <a:t>  ©Vicente Montes-Amoros, CDC Inc</a:t>
            </a:r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Shape 932"/>
          <p:cNvSpPr>
            <a:spLocks noGrp="1"/>
          </p:cNvSpPr>
          <p:nvPr>
            <p:ph type="title"/>
          </p:nvPr>
        </p:nvSpPr>
        <p:spPr>
          <a:xfrm>
            <a:off x="378699" y="1366977"/>
            <a:ext cx="9135902" cy="739185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The Death Ray Strikes Back</a:t>
            </a:r>
          </a:p>
        </p:txBody>
      </p:sp>
      <p:pic>
        <p:nvPicPr>
          <p:cNvPr id="933" name="image1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690" y="2226486"/>
            <a:ext cx="5402352" cy="3733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934" name="image126.jpeg"/>
          <p:cNvPicPr>
            <a:picLocks noChangeAspect="1"/>
          </p:cNvPicPr>
          <p:nvPr/>
        </p:nvPicPr>
        <p:blipFill>
          <a:blip r:embed="rId3">
            <a:extLst/>
          </a:blip>
          <a:srcRect l="9361" r="12632"/>
          <a:stretch>
            <a:fillRect/>
          </a:stretch>
        </p:blipFill>
        <p:spPr>
          <a:xfrm>
            <a:off x="5474723" y="2221599"/>
            <a:ext cx="4130278" cy="3742821"/>
          </a:xfrm>
          <a:prstGeom prst="rect">
            <a:avLst/>
          </a:prstGeom>
          <a:ln w="12700">
            <a:miter lim="400000"/>
          </a:ln>
        </p:spPr>
      </p:pic>
      <p:sp>
        <p:nvSpPr>
          <p:cNvPr id="935" name="Shape 935"/>
          <p:cNvSpPr/>
          <p:nvPr/>
        </p:nvSpPr>
        <p:spPr>
          <a:xfrm>
            <a:off x="6873" y="6171258"/>
            <a:ext cx="9879554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www.gpd.fi</a:t>
            </a:r>
            <a:r>
              <a:t>  ©Vicente Montes-Amoros, CDC Inc</a:t>
            </a:r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Shape 937"/>
          <p:cNvSpPr>
            <a:spLocks noGrp="1"/>
          </p:cNvSpPr>
          <p:nvPr>
            <p:ph type="title"/>
          </p:nvPr>
        </p:nvSpPr>
        <p:spPr>
          <a:xfrm>
            <a:off x="1240525" y="217340"/>
            <a:ext cx="7412250" cy="495211"/>
          </a:xfrm>
          <a:prstGeom prst="rect">
            <a:avLst/>
          </a:prstGeom>
        </p:spPr>
        <p:txBody>
          <a:bodyPr/>
          <a:lstStyle>
            <a:lvl1pPr algn="ctr" defTabSz="457200">
              <a:lnSpc>
                <a:spcPct val="100000"/>
              </a:lnSpc>
              <a:defRPr sz="25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The Death Ray Strikes Back</a:t>
            </a:r>
          </a:p>
        </p:txBody>
      </p:sp>
      <p:pic>
        <p:nvPicPr>
          <p:cNvPr id="938" name="image1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71488" y="-271471"/>
            <a:ext cx="3172814" cy="1969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939" name="image12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71488" y="5054910"/>
            <a:ext cx="3172814" cy="1969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940" name="image12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71488" y="1525728"/>
            <a:ext cx="3172814" cy="1815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941" name="image130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71488" y="3267723"/>
            <a:ext cx="3172814" cy="1815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942" name="image13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27104" y="3420388"/>
            <a:ext cx="6814598" cy="378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943" name="image132.jpeg"/>
          <p:cNvPicPr>
            <a:picLocks noChangeAspect="1"/>
          </p:cNvPicPr>
          <p:nvPr/>
        </p:nvPicPr>
        <p:blipFill>
          <a:blip r:embed="rId7">
            <a:extLst/>
          </a:blip>
          <a:srcRect b="10555"/>
          <a:stretch>
            <a:fillRect/>
          </a:stretch>
        </p:blipFill>
        <p:spPr>
          <a:xfrm>
            <a:off x="-27176" y="-701605"/>
            <a:ext cx="6814598" cy="4129613"/>
          </a:xfrm>
          <a:prstGeom prst="rect">
            <a:avLst/>
          </a:prstGeom>
          <a:ln w="12700">
            <a:miter lim="400000"/>
          </a:ln>
        </p:spPr>
      </p:pic>
      <p:sp>
        <p:nvSpPr>
          <p:cNvPr id="944" name="Shape 944"/>
          <p:cNvSpPr/>
          <p:nvPr/>
        </p:nvSpPr>
        <p:spPr>
          <a:xfrm>
            <a:off x="-290733" y="6382756"/>
            <a:ext cx="3657362" cy="495209"/>
          </a:xfrm>
          <a:prstGeom prst="rect">
            <a:avLst/>
          </a:prstGeom>
          <a:solidFill>
            <a:srgbClr val="FFFFFF">
              <a:alpha val="63890"/>
            </a:srgbClr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945" name="Shape 945"/>
          <p:cNvSpPr/>
          <p:nvPr/>
        </p:nvSpPr>
        <p:spPr>
          <a:xfrm>
            <a:off x="39601" y="6453382"/>
            <a:ext cx="3332452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8"/>
              </a:rPr>
              <a:t>www.gpd.fi</a:t>
            </a:r>
            <a:r>
              <a:t>  ©Vicente Montes-Amoros, CDC Inc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>
            <a:spLocks noGrp="1"/>
          </p:cNvSpPr>
          <p:nvPr>
            <p:ph type="title"/>
          </p:nvPr>
        </p:nvSpPr>
        <p:spPr>
          <a:xfrm>
            <a:off x="2390431" y="58147"/>
            <a:ext cx="5323048" cy="669540"/>
          </a:xfrm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Glass Railing Systems - Examples</a:t>
            </a:r>
          </a:p>
        </p:txBody>
      </p:sp>
      <p:pic>
        <p:nvPicPr>
          <p:cNvPr id="696" name="image59.jpeg"/>
          <p:cNvPicPr>
            <a:picLocks noChangeAspect="1"/>
          </p:cNvPicPr>
          <p:nvPr/>
        </p:nvPicPr>
        <p:blipFill>
          <a:blip r:embed="rId2">
            <a:extLst/>
          </a:blip>
          <a:srcRect l="13661" r="12903"/>
          <a:stretch>
            <a:fillRect/>
          </a:stretch>
        </p:blipFill>
        <p:spPr>
          <a:xfrm>
            <a:off x="-177151" y="3579178"/>
            <a:ext cx="2458676" cy="2681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97" name="image60.jpeg"/>
          <p:cNvPicPr>
            <a:picLocks noChangeAspect="1"/>
          </p:cNvPicPr>
          <p:nvPr/>
        </p:nvPicPr>
        <p:blipFill>
          <a:blip r:embed="rId3">
            <a:extLst/>
          </a:blip>
          <a:srcRect l="23995" r="2719"/>
          <a:stretch>
            <a:fillRect/>
          </a:stretch>
        </p:blipFill>
        <p:spPr>
          <a:xfrm>
            <a:off x="2399702" y="3579178"/>
            <a:ext cx="2449658" cy="267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8" name="image61.jpeg"/>
          <p:cNvPicPr>
            <a:picLocks noChangeAspect="1"/>
          </p:cNvPicPr>
          <p:nvPr/>
        </p:nvPicPr>
        <p:blipFill>
          <a:blip r:embed="rId4">
            <a:extLst/>
          </a:blip>
          <a:srcRect r="25977"/>
          <a:stretch>
            <a:fillRect/>
          </a:stretch>
        </p:blipFill>
        <p:spPr>
          <a:xfrm>
            <a:off x="-172529" y="823503"/>
            <a:ext cx="2458627" cy="2659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99" name="image62.jpeg"/>
          <p:cNvPicPr>
            <a:picLocks noChangeAspect="1"/>
          </p:cNvPicPr>
          <p:nvPr/>
        </p:nvPicPr>
        <p:blipFill>
          <a:blip r:embed="rId5">
            <a:extLst/>
          </a:blip>
          <a:srcRect l="31061"/>
          <a:stretch>
            <a:fillRect/>
          </a:stretch>
        </p:blipFill>
        <p:spPr>
          <a:xfrm>
            <a:off x="2401060" y="823503"/>
            <a:ext cx="2448145" cy="2659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0" name="image63.jpeg"/>
          <p:cNvPicPr>
            <a:picLocks noChangeAspect="1"/>
          </p:cNvPicPr>
          <p:nvPr/>
        </p:nvPicPr>
        <p:blipFill>
          <a:blip r:embed="rId6">
            <a:extLst/>
          </a:blip>
          <a:srcRect l="471" t="280" r="31559" b="279"/>
          <a:stretch>
            <a:fillRect/>
          </a:stretch>
        </p:blipFill>
        <p:spPr>
          <a:xfrm>
            <a:off x="4983386" y="810803"/>
            <a:ext cx="2442891" cy="2677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1" name="image64.jpeg"/>
          <p:cNvPicPr>
            <a:picLocks noChangeAspect="1"/>
          </p:cNvPicPr>
          <p:nvPr/>
        </p:nvPicPr>
        <p:blipFill>
          <a:blip r:embed="rId7">
            <a:extLst/>
          </a:blip>
          <a:srcRect l="33704" b="4439"/>
          <a:stretch>
            <a:fillRect/>
          </a:stretch>
        </p:blipFill>
        <p:spPr>
          <a:xfrm>
            <a:off x="7559778" y="823503"/>
            <a:ext cx="2489119" cy="2653085"/>
          </a:xfrm>
          <a:prstGeom prst="rect">
            <a:avLst/>
          </a:prstGeom>
          <a:ln w="12700">
            <a:miter lim="400000"/>
          </a:ln>
        </p:spPr>
      </p:pic>
      <p:sp>
        <p:nvSpPr>
          <p:cNvPr id="702" name="Shape 702"/>
          <p:cNvSpPr/>
          <p:nvPr/>
        </p:nvSpPr>
        <p:spPr>
          <a:xfrm>
            <a:off x="23667" y="6433792"/>
            <a:ext cx="9845966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  <a:endParaRPr sz="2400"/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8"/>
              </a:rPr>
              <a:t>www.gpd.fi</a:t>
            </a:r>
            <a:r>
              <a:t>  ©Vicente Montes-Amoros, CDC, Inc.</a:t>
            </a:r>
          </a:p>
        </p:txBody>
      </p:sp>
      <p:pic>
        <p:nvPicPr>
          <p:cNvPr id="703" name="image65.jpeg"/>
          <p:cNvPicPr>
            <a:picLocks noChangeAspect="1"/>
          </p:cNvPicPr>
          <p:nvPr/>
        </p:nvPicPr>
        <p:blipFill>
          <a:blip r:embed="rId9">
            <a:extLst/>
          </a:blip>
          <a:srcRect l="39801" r="1766" b="4671"/>
          <a:stretch>
            <a:fillRect/>
          </a:stretch>
        </p:blipFill>
        <p:spPr>
          <a:xfrm>
            <a:off x="4980974" y="3582154"/>
            <a:ext cx="2453148" cy="2663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04" name="image66.jpeg"/>
          <p:cNvPicPr>
            <a:picLocks noChangeAspect="1"/>
          </p:cNvPicPr>
          <p:nvPr/>
        </p:nvPicPr>
        <p:blipFill>
          <a:blip r:embed="rId10">
            <a:extLst/>
          </a:blip>
          <a:srcRect l="1500" b="21069"/>
          <a:stretch>
            <a:fillRect/>
          </a:stretch>
        </p:blipFill>
        <p:spPr>
          <a:xfrm>
            <a:off x="7564822" y="3587513"/>
            <a:ext cx="2501007" cy="26516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Shape 947"/>
          <p:cNvSpPr>
            <a:spLocks noGrp="1"/>
          </p:cNvSpPr>
          <p:nvPr>
            <p:ph type="title"/>
          </p:nvPr>
        </p:nvSpPr>
        <p:spPr>
          <a:xfrm>
            <a:off x="1240525" y="217340"/>
            <a:ext cx="7412250" cy="495211"/>
          </a:xfrm>
          <a:prstGeom prst="rect">
            <a:avLst/>
          </a:prstGeom>
        </p:spPr>
        <p:txBody>
          <a:bodyPr/>
          <a:lstStyle>
            <a:lvl1pPr algn="ctr" defTabSz="457200">
              <a:lnSpc>
                <a:spcPct val="100000"/>
              </a:lnSpc>
              <a:defRPr sz="25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The Death Ray Strikes Back</a:t>
            </a:r>
          </a:p>
        </p:txBody>
      </p:sp>
      <p:pic>
        <p:nvPicPr>
          <p:cNvPr id="948" name="image133.jpeg"/>
          <p:cNvPicPr>
            <a:picLocks noChangeAspect="1"/>
          </p:cNvPicPr>
          <p:nvPr/>
        </p:nvPicPr>
        <p:blipFill>
          <a:blip r:embed="rId2">
            <a:extLst/>
          </a:blip>
          <a:srcRect r="2947"/>
          <a:stretch>
            <a:fillRect/>
          </a:stretch>
        </p:blipFill>
        <p:spPr>
          <a:xfrm>
            <a:off x="5319050" y="1165449"/>
            <a:ext cx="3644057" cy="2304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949" name="image13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0730" y="1148630"/>
            <a:ext cx="3707705" cy="2319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50" name="image135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0140" y="3659361"/>
            <a:ext cx="3743483" cy="2289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951" name="image136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18497" y="3650588"/>
            <a:ext cx="3619816" cy="2285251"/>
          </a:xfrm>
          <a:prstGeom prst="rect">
            <a:avLst/>
          </a:prstGeom>
          <a:ln w="12700">
            <a:miter lim="400000"/>
          </a:ln>
        </p:spPr>
      </p:pic>
      <p:sp>
        <p:nvSpPr>
          <p:cNvPr id="952" name="Shape 952"/>
          <p:cNvSpPr/>
          <p:nvPr/>
        </p:nvSpPr>
        <p:spPr>
          <a:xfrm>
            <a:off x="6873" y="6384618"/>
            <a:ext cx="9879554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www.gpd.fi</a:t>
            </a:r>
            <a:r>
              <a:t>  ©Vicente Montes-Amoros, CDC Inc</a:t>
            </a:r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Shape 954"/>
          <p:cNvSpPr>
            <a:spLocks noGrp="1"/>
          </p:cNvSpPr>
          <p:nvPr>
            <p:ph type="title"/>
          </p:nvPr>
        </p:nvSpPr>
        <p:spPr>
          <a:xfrm>
            <a:off x="680163" y="38624"/>
            <a:ext cx="8532974" cy="1075640"/>
          </a:xfrm>
          <a:prstGeom prst="rect">
            <a:avLst/>
          </a:prstGeom>
        </p:spPr>
        <p:txBody>
          <a:bodyPr/>
          <a:lstStyle>
            <a:lvl1pPr algn="ctr" defTabSz="457200">
              <a:lnSpc>
                <a:spcPct val="100000"/>
              </a:lnSpc>
              <a:defRPr sz="37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What Is Anisotropy?</a:t>
            </a:r>
          </a:p>
        </p:txBody>
      </p:sp>
      <p:grpSp>
        <p:nvGrpSpPr>
          <p:cNvPr id="958" name="Group 958"/>
          <p:cNvGrpSpPr/>
          <p:nvPr/>
        </p:nvGrpSpPr>
        <p:grpSpPr>
          <a:xfrm>
            <a:off x="261302" y="1118204"/>
            <a:ext cx="9370697" cy="4967031"/>
            <a:chOff x="0" y="-1"/>
            <a:chExt cx="9370696" cy="4967029"/>
          </a:xfrm>
        </p:grpSpPr>
        <p:pic>
          <p:nvPicPr>
            <p:cNvPr id="955" name="image137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135" r="3895" b="1183"/>
            <a:stretch>
              <a:fillRect/>
            </a:stretch>
          </p:blipFill>
          <p:spPr>
            <a:xfrm>
              <a:off x="0" y="0"/>
              <a:ext cx="4679724" cy="49670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6" name="image138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r="26516" b="1185"/>
            <a:stretch>
              <a:fillRect/>
            </a:stretch>
          </p:blipFill>
          <p:spPr>
            <a:xfrm>
              <a:off x="4679723" y="-1"/>
              <a:ext cx="4614251" cy="49670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57" name="Shape 957"/>
            <p:cNvSpPr/>
            <p:nvPr/>
          </p:nvSpPr>
          <p:spPr>
            <a:xfrm>
              <a:off x="7782461" y="4720471"/>
              <a:ext cx="1588236" cy="188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099" tIns="37099" rIns="37099" bIns="37099" numCol="1" anchor="t">
              <a:spAutoFit/>
            </a:bodyPr>
            <a:lstStyle>
              <a:lvl1pPr defTabSz="914400">
                <a:defRPr sz="800" b="1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t>Source: Vehmas, J., Glaston</a:t>
              </a:r>
            </a:p>
          </p:txBody>
        </p:sp>
      </p:grpSp>
      <p:sp>
        <p:nvSpPr>
          <p:cNvPr id="959" name="Shape 959"/>
          <p:cNvSpPr/>
          <p:nvPr/>
        </p:nvSpPr>
        <p:spPr>
          <a:xfrm>
            <a:off x="110273" y="6196322"/>
            <a:ext cx="9672754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www.gpd.fi</a:t>
            </a:r>
            <a:r>
              <a:t>  ©Saverio Pasetto, Skanska UK</a:t>
            </a: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Shape 963"/>
          <p:cNvSpPr>
            <a:spLocks noGrp="1"/>
          </p:cNvSpPr>
          <p:nvPr>
            <p:ph type="title"/>
          </p:nvPr>
        </p:nvSpPr>
        <p:spPr>
          <a:xfrm>
            <a:off x="81619" y="332824"/>
            <a:ext cx="9782759" cy="1075640"/>
          </a:xfrm>
          <a:prstGeom prst="rect">
            <a:avLst/>
          </a:prstGeom>
        </p:spPr>
        <p:txBody>
          <a:bodyPr/>
          <a:lstStyle>
            <a:lvl1pPr algn="ctr" defTabSz="457200">
              <a:lnSpc>
                <a:spcPct val="100000"/>
              </a:lnSpc>
              <a:defRPr sz="35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What causes anisotropy?</a:t>
            </a:r>
          </a:p>
        </p:txBody>
      </p:sp>
      <p:sp>
        <p:nvSpPr>
          <p:cNvPr id="964" name="Shape 964"/>
          <p:cNvSpPr>
            <a:spLocks noGrp="1"/>
          </p:cNvSpPr>
          <p:nvPr>
            <p:ph type="body" sz="quarter" idx="1"/>
          </p:nvPr>
        </p:nvSpPr>
        <p:spPr>
          <a:xfrm>
            <a:off x="815584" y="2024084"/>
            <a:ext cx="6252281" cy="1430279"/>
          </a:xfrm>
          <a:prstGeom prst="rect">
            <a:avLst/>
          </a:prstGeom>
        </p:spPr>
        <p:txBody>
          <a:bodyPr/>
          <a:lstStyle/>
          <a:p>
            <a:pPr marL="204094" indent="-204094" defTabSz="850391">
              <a:lnSpc>
                <a:spcPct val="120000"/>
              </a:lnSpc>
              <a:spcBef>
                <a:spcPts val="200"/>
              </a:spcBef>
              <a:defRPr sz="2200" b="1"/>
            </a:pPr>
            <a:r>
              <a:t>Stresses in glass plate due to heat treatment</a:t>
            </a:r>
          </a:p>
          <a:p>
            <a:pPr marL="204094" indent="-204094" defTabSz="850391">
              <a:lnSpc>
                <a:spcPct val="120000"/>
              </a:lnSpc>
              <a:spcBef>
                <a:spcPts val="200"/>
              </a:spcBef>
              <a:defRPr sz="2200"/>
            </a:pPr>
            <a:r>
              <a:t>Polarised light: reflection &amp; scattering</a:t>
            </a:r>
          </a:p>
          <a:p>
            <a:pPr marL="204094" indent="-204094" defTabSz="850391">
              <a:lnSpc>
                <a:spcPct val="120000"/>
              </a:lnSpc>
              <a:spcBef>
                <a:spcPts val="200"/>
              </a:spcBef>
              <a:defRPr sz="2200"/>
            </a:pPr>
            <a:r>
              <a:t>Viewing Angle &amp; Conditions</a:t>
            </a:r>
          </a:p>
        </p:txBody>
      </p:sp>
      <p:grpSp>
        <p:nvGrpSpPr>
          <p:cNvPr id="971" name="Group 971"/>
          <p:cNvGrpSpPr/>
          <p:nvPr/>
        </p:nvGrpSpPr>
        <p:grpSpPr>
          <a:xfrm>
            <a:off x="26346" y="4003263"/>
            <a:ext cx="9893304" cy="1551241"/>
            <a:chOff x="0" y="0"/>
            <a:chExt cx="9893302" cy="1551240"/>
          </a:xfrm>
        </p:grpSpPr>
        <p:grpSp>
          <p:nvGrpSpPr>
            <p:cNvPr id="969" name="Group 969"/>
            <p:cNvGrpSpPr/>
            <p:nvPr/>
          </p:nvGrpSpPr>
          <p:grpSpPr>
            <a:xfrm>
              <a:off x="-1" y="0"/>
              <a:ext cx="9839717" cy="1551241"/>
              <a:chOff x="0" y="0"/>
              <a:chExt cx="9839715" cy="1551240"/>
            </a:xfrm>
          </p:grpSpPr>
          <p:pic>
            <p:nvPicPr>
              <p:cNvPr id="965" name="image139.jpeg" descr="1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1775" t="20855" r="14166" b="8614"/>
              <a:stretch>
                <a:fillRect/>
              </a:stretch>
            </p:blipFill>
            <p:spPr>
              <a:xfrm>
                <a:off x="-1" y="-1"/>
                <a:ext cx="2463171" cy="15512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66" name="image140.jpeg" descr="4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669" t="20572" r="11362" b="7295"/>
              <a:stretch>
                <a:fillRect/>
              </a:stretch>
            </p:blipFill>
            <p:spPr>
              <a:xfrm>
                <a:off x="2450208" y="0"/>
                <a:ext cx="2463170" cy="15512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67" name="image141.jpeg" descr="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t="21792" r="14947" b="6844"/>
              <a:stretch>
                <a:fillRect/>
              </a:stretch>
            </p:blipFill>
            <p:spPr>
              <a:xfrm>
                <a:off x="4913376" y="0"/>
                <a:ext cx="2463171" cy="15512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68" name="image142.jpeg" descr="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14033" t="20951" b="6916"/>
              <a:stretch>
                <a:fillRect/>
              </a:stretch>
            </p:blipFill>
            <p:spPr>
              <a:xfrm>
                <a:off x="7376544" y="0"/>
                <a:ext cx="2463171" cy="15512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970" name="Shape 970"/>
            <p:cNvSpPr/>
            <p:nvPr/>
          </p:nvSpPr>
          <p:spPr>
            <a:xfrm>
              <a:off x="7437704" y="1348244"/>
              <a:ext cx="2455599" cy="188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099" tIns="37099" rIns="37099" bIns="37099" numCol="1" anchor="t">
              <a:spAutoFit/>
            </a:bodyPr>
            <a:lstStyle>
              <a:lvl1pPr algn="r" defTabSz="914400">
                <a:defRPr sz="800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t>Source: Schweitzer, A. - Arcon Flachglas-Veredlung</a:t>
              </a:r>
            </a:p>
          </p:txBody>
        </p:sp>
      </p:grpSp>
      <p:sp>
        <p:nvSpPr>
          <p:cNvPr id="972" name="Shape 972"/>
          <p:cNvSpPr/>
          <p:nvPr/>
        </p:nvSpPr>
        <p:spPr>
          <a:xfrm>
            <a:off x="780605" y="2016125"/>
            <a:ext cx="6322238" cy="1379479"/>
          </a:xfrm>
          <a:prstGeom prst="roundRect">
            <a:avLst>
              <a:gd name="adj" fmla="val 11142"/>
            </a:avLst>
          </a:prstGeom>
          <a:ln w="50800">
            <a:solidFill>
              <a:srgbClr val="E57200"/>
            </a:solidFill>
            <a:miter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975" name="Group 975"/>
          <p:cNvGrpSpPr/>
          <p:nvPr/>
        </p:nvGrpSpPr>
        <p:grpSpPr>
          <a:xfrm>
            <a:off x="7168650" y="2179981"/>
            <a:ext cx="1969445" cy="1051770"/>
            <a:chOff x="0" y="0"/>
            <a:chExt cx="1969443" cy="1051768"/>
          </a:xfrm>
        </p:grpSpPr>
        <p:sp>
          <p:nvSpPr>
            <p:cNvPr id="973" name="Shape 973"/>
            <p:cNvSpPr/>
            <p:nvPr/>
          </p:nvSpPr>
          <p:spPr>
            <a:xfrm>
              <a:off x="0" y="0"/>
              <a:ext cx="1969444" cy="1051769"/>
            </a:xfrm>
            <a:prstGeom prst="leftArrow">
              <a:avLst>
                <a:gd name="adj1" fmla="val 69823"/>
                <a:gd name="adj2" fmla="val 36007"/>
              </a:avLst>
            </a:prstGeom>
            <a:solidFill>
              <a:srgbClr val="5BB4E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74" name="Shape 974"/>
            <p:cNvSpPr/>
            <p:nvPr/>
          </p:nvSpPr>
          <p:spPr>
            <a:xfrm>
              <a:off x="264426" y="379833"/>
              <a:ext cx="1705018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20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Controllable?</a:t>
              </a:r>
            </a:p>
          </p:txBody>
        </p:sp>
      </p:grpSp>
      <p:sp>
        <p:nvSpPr>
          <p:cNvPr id="976" name="Shape 976"/>
          <p:cNvSpPr/>
          <p:nvPr/>
        </p:nvSpPr>
        <p:spPr>
          <a:xfrm>
            <a:off x="-36245" y="6000215"/>
            <a:ext cx="10018487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/>
              </a:rPr>
              <a:t>www.gpd.fi</a:t>
            </a:r>
            <a:r>
              <a:t>  ©Saverio Pasetto, Skanska UK</a:t>
            </a:r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Shape 980"/>
          <p:cNvSpPr>
            <a:spLocks noGrp="1"/>
          </p:cNvSpPr>
          <p:nvPr>
            <p:ph type="title"/>
          </p:nvPr>
        </p:nvSpPr>
        <p:spPr>
          <a:xfrm>
            <a:off x="378699" y="1723473"/>
            <a:ext cx="9135902" cy="739185"/>
          </a:xfrm>
          <a:prstGeom prst="rect">
            <a:avLst/>
          </a:prstGeom>
        </p:spPr>
        <p:txBody>
          <a:bodyPr/>
          <a:lstStyle>
            <a:lvl1pPr algn="ctr">
              <a:defRPr sz="3500"/>
            </a:lvl1pPr>
          </a:lstStyle>
          <a:p>
            <a:r>
              <a:t>What causes anisotropy?</a:t>
            </a:r>
          </a:p>
        </p:txBody>
      </p:sp>
      <p:grpSp>
        <p:nvGrpSpPr>
          <p:cNvPr id="996" name="Group 996"/>
          <p:cNvGrpSpPr/>
          <p:nvPr/>
        </p:nvGrpSpPr>
        <p:grpSpPr>
          <a:xfrm>
            <a:off x="116806" y="3177575"/>
            <a:ext cx="9893305" cy="1815351"/>
            <a:chOff x="0" y="0"/>
            <a:chExt cx="9893303" cy="1815349"/>
          </a:xfrm>
        </p:grpSpPr>
        <p:grpSp>
          <p:nvGrpSpPr>
            <p:cNvPr id="994" name="Group 994"/>
            <p:cNvGrpSpPr/>
            <p:nvPr/>
          </p:nvGrpSpPr>
          <p:grpSpPr>
            <a:xfrm>
              <a:off x="0" y="4242"/>
              <a:ext cx="9893304" cy="1811108"/>
              <a:chOff x="0" y="0"/>
              <a:chExt cx="9893303" cy="1811106"/>
            </a:xfrm>
          </p:grpSpPr>
          <p:sp>
            <p:nvSpPr>
              <p:cNvPr id="981" name="Shape 981"/>
              <p:cNvSpPr/>
              <p:nvPr/>
            </p:nvSpPr>
            <p:spPr>
              <a:xfrm>
                <a:off x="1145597" y="146867"/>
                <a:ext cx="1459077" cy="5308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marR="12700" indent="12700" defTabSz="914400">
                  <a:lnSpc>
                    <a:spcPct val="90000"/>
                  </a:lnSpc>
                  <a:defRPr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</a:lstStyle>
              <a:p>
                <a:r>
                  <a:t>Annealed float glass</a:t>
                </a:r>
              </a:p>
            </p:txBody>
          </p:sp>
          <p:sp>
            <p:nvSpPr>
              <p:cNvPr id="982" name="Shape 982"/>
              <p:cNvSpPr/>
              <p:nvPr/>
            </p:nvSpPr>
            <p:spPr>
              <a:xfrm>
                <a:off x="1145597" y="1120067"/>
                <a:ext cx="1400581" cy="5308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marR="12700" indent="12700" defTabSz="914400">
                  <a:lnSpc>
                    <a:spcPct val="90000"/>
                  </a:lnSpc>
                  <a:defRPr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</a:lstStyle>
              <a:p>
                <a:r>
                  <a:t>No anisotropy</a:t>
                </a:r>
              </a:p>
            </p:txBody>
          </p:sp>
          <p:sp>
            <p:nvSpPr>
              <p:cNvPr id="983" name="Shape 983"/>
              <p:cNvSpPr/>
              <p:nvPr/>
            </p:nvSpPr>
            <p:spPr>
              <a:xfrm>
                <a:off x="2606232" y="0"/>
                <a:ext cx="2312857" cy="1811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3697" y="10800"/>
                    </a:lnTo>
                    <a:lnTo>
                      <a:pt x="0" y="0"/>
                    </a:lnTo>
                    <a:lnTo>
                      <a:pt x="17903" y="0"/>
                    </a:lnTo>
                    <a:lnTo>
                      <a:pt x="21600" y="10800"/>
                    </a:lnTo>
                    <a:lnTo>
                      <a:pt x="17903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EADF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914400">
                  <a:lnSpc>
                    <a:spcPct val="90000"/>
                  </a:lnSpc>
                  <a:defRPr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  <a:endParaRPr/>
              </a:p>
            </p:txBody>
          </p:sp>
          <p:sp>
            <p:nvSpPr>
              <p:cNvPr id="984" name="Shape 984"/>
              <p:cNvSpPr/>
              <p:nvPr/>
            </p:nvSpPr>
            <p:spPr>
              <a:xfrm>
                <a:off x="3005803" y="152300"/>
                <a:ext cx="1831327" cy="5308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indent="12700" defTabSz="914400">
                  <a:lnSpc>
                    <a:spcPct val="90000"/>
                  </a:lnSpc>
                  <a:defRPr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  <a:r>
                  <a:t>Need for</a:t>
                </a:r>
              </a:p>
              <a:p>
                <a:pPr indent="12700" defTabSz="914400">
                  <a:lnSpc>
                    <a:spcPct val="90000"/>
                  </a:lnSpc>
                  <a:defRPr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  <a:r>
                  <a:t>Heat treatment</a:t>
                </a:r>
              </a:p>
            </p:txBody>
          </p:sp>
          <p:sp>
            <p:nvSpPr>
              <p:cNvPr id="985" name="Shape 985"/>
              <p:cNvSpPr/>
              <p:nvPr/>
            </p:nvSpPr>
            <p:spPr>
              <a:xfrm>
                <a:off x="3005803" y="1120067"/>
                <a:ext cx="1602991" cy="5308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marR="12700" indent="12700" defTabSz="914400">
                  <a:lnSpc>
                    <a:spcPct val="90000"/>
                  </a:lnSpc>
                  <a:defRPr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</a:lstStyle>
              <a:p>
                <a:r>
                  <a:t>Potential for anisotropy</a:t>
                </a:r>
              </a:p>
            </p:txBody>
          </p:sp>
          <p:sp>
            <p:nvSpPr>
              <p:cNvPr id="986" name="Shape 986"/>
              <p:cNvSpPr/>
              <p:nvPr/>
            </p:nvSpPr>
            <p:spPr>
              <a:xfrm>
                <a:off x="4634045" y="0"/>
                <a:ext cx="2195046" cy="1811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3896" y="10800"/>
                    </a:lnTo>
                    <a:lnTo>
                      <a:pt x="0" y="0"/>
                    </a:lnTo>
                    <a:lnTo>
                      <a:pt x="17704" y="0"/>
                    </a:lnTo>
                    <a:lnTo>
                      <a:pt x="21600" y="10800"/>
                    </a:lnTo>
                    <a:lnTo>
                      <a:pt x="17704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CB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914400">
                  <a:lnSpc>
                    <a:spcPct val="90000"/>
                  </a:lnSpc>
                  <a:defRPr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  <a:endParaRPr/>
              </a:p>
            </p:txBody>
          </p:sp>
          <p:sp>
            <p:nvSpPr>
              <p:cNvPr id="987" name="Shape 987"/>
              <p:cNvSpPr/>
              <p:nvPr/>
            </p:nvSpPr>
            <p:spPr>
              <a:xfrm>
                <a:off x="5131894" y="146867"/>
                <a:ext cx="1298042" cy="5308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marR="12700" indent="12700" defTabSz="914400">
                  <a:lnSpc>
                    <a:spcPct val="90000"/>
                  </a:lnSpc>
                  <a:defRPr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</a:lstStyle>
              <a:p>
                <a:r>
                  <a:t>Heat treatment</a:t>
                </a:r>
              </a:p>
            </p:txBody>
          </p:sp>
          <p:sp>
            <p:nvSpPr>
              <p:cNvPr id="988" name="Shape 988"/>
              <p:cNvSpPr/>
              <p:nvPr/>
            </p:nvSpPr>
            <p:spPr>
              <a:xfrm>
                <a:off x="5131894" y="1120067"/>
                <a:ext cx="1364934" cy="5308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marR="12700" indent="12700" defTabSz="914400">
                  <a:lnSpc>
                    <a:spcPct val="90000"/>
                  </a:lnSpc>
                  <a:defRPr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</a:lstStyle>
              <a:p>
                <a:r>
                  <a:t>Introduces anisotropy</a:t>
                </a:r>
              </a:p>
            </p:txBody>
          </p:sp>
          <p:sp>
            <p:nvSpPr>
              <p:cNvPr id="989" name="Shape 989"/>
              <p:cNvSpPr/>
              <p:nvPr/>
            </p:nvSpPr>
            <p:spPr>
              <a:xfrm>
                <a:off x="6549325" y="0"/>
                <a:ext cx="2354586" cy="1811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3783" y="108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E572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914400">
                  <a:lnSpc>
                    <a:spcPct val="90000"/>
                  </a:lnSpc>
                  <a:defRPr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  <a:endParaRPr/>
              </a:p>
            </p:txBody>
          </p:sp>
          <p:sp>
            <p:nvSpPr>
              <p:cNvPr id="990" name="Shape 990"/>
              <p:cNvSpPr/>
              <p:nvPr/>
            </p:nvSpPr>
            <p:spPr>
              <a:xfrm>
                <a:off x="7080048" y="146867"/>
                <a:ext cx="1889637" cy="7823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marR="12700" indent="12700" defTabSz="914400">
                  <a:lnSpc>
                    <a:spcPct val="90000"/>
                  </a:lnSpc>
                  <a:defRPr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</a:lstStyle>
              <a:p>
                <a:r>
                  <a:t>Stresses + viewing conditions</a:t>
                </a:r>
              </a:p>
            </p:txBody>
          </p:sp>
          <p:sp>
            <p:nvSpPr>
              <p:cNvPr id="991" name="Shape 991"/>
              <p:cNvSpPr/>
              <p:nvPr/>
            </p:nvSpPr>
            <p:spPr>
              <a:xfrm>
                <a:off x="7080048" y="1120067"/>
                <a:ext cx="1889637" cy="5308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marR="12700" indent="12700" defTabSz="914400">
                  <a:lnSpc>
                    <a:spcPct val="90000"/>
                  </a:lnSpc>
                  <a:defRPr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</a:lstStyle>
              <a:p>
                <a:r>
                  <a:t>Affect visibility of anisotropy</a:t>
                </a:r>
              </a:p>
            </p:txBody>
          </p:sp>
          <p:sp>
            <p:nvSpPr>
              <p:cNvPr id="992" name="Shape 992"/>
              <p:cNvSpPr/>
              <p:nvPr/>
            </p:nvSpPr>
            <p:spPr>
              <a:xfrm>
                <a:off x="0" y="146866"/>
                <a:ext cx="878973" cy="5308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indent="12700" defTabSz="914400">
                  <a:lnSpc>
                    <a:spcPct val="90000"/>
                  </a:lnSpc>
                  <a:defRPr>
                    <a:solidFill>
                      <a:srgbClr val="77B800"/>
                    </a:solidFill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  <a:r>
                  <a:t>No</a:t>
                </a:r>
                <a:br/>
                <a:r>
                  <a:t>issues</a:t>
                </a:r>
              </a:p>
            </p:txBody>
          </p:sp>
          <p:sp>
            <p:nvSpPr>
              <p:cNvPr id="993" name="Shape 993"/>
              <p:cNvSpPr/>
              <p:nvPr/>
            </p:nvSpPr>
            <p:spPr>
              <a:xfrm>
                <a:off x="9023301" y="145254"/>
                <a:ext cx="870003" cy="5308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indent="12700" defTabSz="914400">
                  <a:lnSpc>
                    <a:spcPct val="90000"/>
                  </a:lnSpc>
                  <a:defRPr>
                    <a:solidFill>
                      <a:srgbClr val="E57200"/>
                    </a:solidFill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</a:lstStyle>
              <a:p>
                <a:r>
                  <a:t>Big  issues</a:t>
                </a:r>
              </a:p>
            </p:txBody>
          </p:sp>
        </p:grpSp>
        <p:sp>
          <p:nvSpPr>
            <p:cNvPr id="995" name="Shape 995"/>
            <p:cNvSpPr/>
            <p:nvPr/>
          </p:nvSpPr>
          <p:spPr>
            <a:xfrm>
              <a:off x="944734" y="0"/>
              <a:ext cx="1939417" cy="1815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21600" extrusionOk="0">
                  <a:moveTo>
                    <a:pt x="51" y="21600"/>
                  </a:moveTo>
                  <a:cubicBezTo>
                    <a:pt x="36" y="18008"/>
                    <a:pt x="21" y="14417"/>
                    <a:pt x="6" y="10825"/>
                  </a:cubicBezTo>
                  <a:cubicBezTo>
                    <a:pt x="21" y="7234"/>
                    <a:pt x="-11" y="3642"/>
                    <a:pt x="4" y="50"/>
                  </a:cubicBezTo>
                  <a:lnTo>
                    <a:pt x="17336" y="0"/>
                  </a:lnTo>
                  <a:lnTo>
                    <a:pt x="21589" y="10825"/>
                  </a:lnTo>
                  <a:lnTo>
                    <a:pt x="17194" y="21550"/>
                  </a:lnTo>
                  <a:lnTo>
                    <a:pt x="51" y="21600"/>
                  </a:lnTo>
                  <a:close/>
                </a:path>
              </a:pathLst>
            </a:custGeom>
            <a:noFill/>
            <a:ln w="38100" cap="flat">
              <a:solidFill>
                <a:srgbClr val="77B8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914400">
                <a:lnSpc>
                  <a:spcPct val="90000"/>
                </a:lnSpc>
                <a:defRPr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</p:grpSp>
      <p:sp>
        <p:nvSpPr>
          <p:cNvPr id="997" name="Shape 997"/>
          <p:cNvSpPr/>
          <p:nvPr/>
        </p:nvSpPr>
        <p:spPr>
          <a:xfrm>
            <a:off x="54214" y="6203415"/>
            <a:ext cx="10018487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©Saverio Pasetto, Skanska UK</a:t>
            </a: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" name="image14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44" y="2171898"/>
            <a:ext cx="6329852" cy="3801984"/>
          </a:xfrm>
          <a:prstGeom prst="rect">
            <a:avLst/>
          </a:prstGeom>
          <a:ln w="12700">
            <a:miter lim="400000"/>
          </a:ln>
        </p:spPr>
      </p:pic>
      <p:sp>
        <p:nvSpPr>
          <p:cNvPr id="1002" name="Shape 1002"/>
          <p:cNvSpPr/>
          <p:nvPr/>
        </p:nvSpPr>
        <p:spPr>
          <a:xfrm>
            <a:off x="6979547" y="2552107"/>
            <a:ext cx="2253565" cy="866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defTabSz="914400">
              <a:defRPr b="1">
                <a:solidFill>
                  <a:srgbClr val="77B8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Area with non-critical </a:t>
            </a:r>
          </a:p>
          <a:p>
            <a:pPr defTabSz="914400">
              <a:defRPr b="1">
                <a:solidFill>
                  <a:srgbClr val="77B8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Anisotropy level</a:t>
            </a:r>
          </a:p>
        </p:txBody>
      </p:sp>
      <p:sp>
        <p:nvSpPr>
          <p:cNvPr id="1003" name="Shape 1003"/>
          <p:cNvSpPr/>
          <p:nvPr/>
        </p:nvSpPr>
        <p:spPr>
          <a:xfrm>
            <a:off x="6979547" y="4080781"/>
            <a:ext cx="2253565" cy="600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defTabSz="914400">
              <a:defRPr b="1">
                <a:solidFill>
                  <a:srgbClr val="E572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Area with critical </a:t>
            </a:r>
          </a:p>
          <a:p>
            <a:pPr defTabSz="914400">
              <a:defRPr b="1">
                <a:solidFill>
                  <a:srgbClr val="E572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Anisotropy level</a:t>
            </a:r>
          </a:p>
        </p:txBody>
      </p:sp>
      <p:sp>
        <p:nvSpPr>
          <p:cNvPr id="1004" name="Shape 1004"/>
          <p:cNvSpPr/>
          <p:nvPr/>
        </p:nvSpPr>
        <p:spPr>
          <a:xfrm>
            <a:off x="5464312" y="2809036"/>
            <a:ext cx="1456737" cy="244554"/>
          </a:xfrm>
          <a:prstGeom prst="line">
            <a:avLst/>
          </a:prstGeom>
          <a:ln w="25400">
            <a:solidFill>
              <a:srgbClr val="77B800"/>
            </a:solidFill>
            <a:miter/>
            <a:head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05" name="Shape 1005"/>
          <p:cNvSpPr/>
          <p:nvPr/>
        </p:nvSpPr>
        <p:spPr>
          <a:xfrm>
            <a:off x="3118525" y="3875509"/>
            <a:ext cx="3708625" cy="426950"/>
          </a:xfrm>
          <a:prstGeom prst="line">
            <a:avLst/>
          </a:prstGeom>
          <a:ln w="25400">
            <a:solidFill>
              <a:srgbClr val="E57200"/>
            </a:solidFill>
            <a:miter/>
            <a:head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06" name="Shape 1006"/>
          <p:cNvSpPr/>
          <p:nvPr/>
        </p:nvSpPr>
        <p:spPr>
          <a:xfrm flipV="1">
            <a:off x="3657913" y="4305016"/>
            <a:ext cx="3137567" cy="435428"/>
          </a:xfrm>
          <a:prstGeom prst="line">
            <a:avLst/>
          </a:prstGeom>
          <a:ln w="25400">
            <a:solidFill>
              <a:srgbClr val="E57200"/>
            </a:solidFill>
            <a:miter/>
            <a:head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07" name="Shape 1007"/>
          <p:cNvSpPr/>
          <p:nvPr/>
        </p:nvSpPr>
        <p:spPr>
          <a:xfrm>
            <a:off x="2127556" y="4080781"/>
            <a:ext cx="1740737" cy="302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>
            <a:lvl1pPr defTabSz="914400">
              <a:defRPr sz="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Source: Schweitzer, A. - Arcon Flachglas-Veredlung</a:t>
            </a:r>
          </a:p>
        </p:txBody>
      </p:sp>
      <p:sp>
        <p:nvSpPr>
          <p:cNvPr id="1008" name="Shape 1008"/>
          <p:cNvSpPr>
            <a:spLocks noGrp="1"/>
          </p:cNvSpPr>
          <p:nvPr>
            <p:ph type="title"/>
          </p:nvPr>
        </p:nvSpPr>
        <p:spPr>
          <a:xfrm>
            <a:off x="378699" y="1390419"/>
            <a:ext cx="9135902" cy="739185"/>
          </a:xfrm>
          <a:prstGeom prst="rect">
            <a:avLst/>
          </a:prstGeom>
        </p:spPr>
        <p:txBody>
          <a:bodyPr/>
          <a:lstStyle>
            <a:lvl1pPr>
              <a:defRPr sz="2500" b="1"/>
            </a:lvl1pPr>
          </a:lstStyle>
          <a:p>
            <a:r>
              <a:t>State of the art: Acceptance/Rejection</a:t>
            </a:r>
          </a:p>
        </p:txBody>
      </p:sp>
      <p:sp>
        <p:nvSpPr>
          <p:cNvPr id="1009" name="Shape 1009"/>
          <p:cNvSpPr/>
          <p:nvPr/>
        </p:nvSpPr>
        <p:spPr>
          <a:xfrm>
            <a:off x="3782248" y="5662657"/>
            <a:ext cx="1304636" cy="1471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>
              <a:lnSpc>
                <a:spcPct val="90000"/>
              </a:lnSpc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10" name="Shape 1010"/>
          <p:cNvSpPr/>
          <p:nvPr/>
        </p:nvSpPr>
        <p:spPr>
          <a:xfrm>
            <a:off x="7115" y="6334759"/>
            <a:ext cx="9879070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www.gpd.fi</a:t>
            </a:r>
            <a:r>
              <a:t>  ©Saverio Pasetto, Skanska UK</a:t>
            </a: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Shape 1014"/>
          <p:cNvSpPr/>
          <p:nvPr/>
        </p:nvSpPr>
        <p:spPr>
          <a:xfrm>
            <a:off x="2127556" y="4080781"/>
            <a:ext cx="1740737" cy="302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>
            <a:lvl1pPr defTabSz="914400">
              <a:defRPr sz="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Source: Schweitzer, A. - Arcon Flachglas-Veredlung</a:t>
            </a:r>
          </a:p>
        </p:txBody>
      </p:sp>
      <p:sp>
        <p:nvSpPr>
          <p:cNvPr id="1015" name="Shape 1015"/>
          <p:cNvSpPr>
            <a:spLocks noGrp="1"/>
          </p:cNvSpPr>
          <p:nvPr>
            <p:ph type="title"/>
          </p:nvPr>
        </p:nvSpPr>
        <p:spPr>
          <a:xfrm>
            <a:off x="378699" y="1390419"/>
            <a:ext cx="9135902" cy="739185"/>
          </a:xfrm>
          <a:prstGeom prst="rect">
            <a:avLst/>
          </a:prstGeom>
        </p:spPr>
        <p:txBody>
          <a:bodyPr/>
          <a:lstStyle>
            <a:lvl1pPr>
              <a:defRPr sz="2500" b="1"/>
            </a:lvl1pPr>
          </a:lstStyle>
          <a:p>
            <a:r>
              <a:t>State of the art: Acceptance/Rejection</a:t>
            </a:r>
          </a:p>
        </p:txBody>
      </p:sp>
      <p:sp>
        <p:nvSpPr>
          <p:cNvPr id="1016" name="Shape 1016"/>
          <p:cNvSpPr/>
          <p:nvPr/>
        </p:nvSpPr>
        <p:spPr>
          <a:xfrm>
            <a:off x="3782248" y="5662657"/>
            <a:ext cx="1304636" cy="1471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>
              <a:lnSpc>
                <a:spcPct val="90000"/>
              </a:lnSpc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17" name="Shape 1017"/>
          <p:cNvSpPr/>
          <p:nvPr/>
        </p:nvSpPr>
        <p:spPr>
          <a:xfrm>
            <a:off x="7115" y="6334759"/>
            <a:ext cx="9879070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©Saverio Pasetto, Skanska UK</a:t>
            </a:r>
          </a:p>
        </p:txBody>
      </p:sp>
      <p:pic>
        <p:nvPicPr>
          <p:cNvPr id="1018" name="image144.png" descr="Jukka Vehmas_Glaston IriControL  3 4 2014 (dragged).pdf"/>
          <p:cNvPicPr>
            <a:picLocks noChangeAspect="1"/>
          </p:cNvPicPr>
          <p:nvPr/>
        </p:nvPicPr>
        <p:blipFill>
          <a:blip r:embed="rId4">
            <a:extLst/>
          </a:blip>
          <a:srcRect t="1523"/>
          <a:stretch>
            <a:fillRect/>
          </a:stretch>
        </p:blipFill>
        <p:spPr>
          <a:xfrm>
            <a:off x="447857" y="2348908"/>
            <a:ext cx="6227740" cy="32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1019" name="Shape 1019"/>
          <p:cNvSpPr/>
          <p:nvPr/>
        </p:nvSpPr>
        <p:spPr>
          <a:xfrm>
            <a:off x="7253868" y="3217180"/>
            <a:ext cx="2235620" cy="1674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defTabSz="914400">
              <a:defRPr b="1">
                <a:solidFill>
                  <a:srgbClr val="44546A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Isotropy-value:</a:t>
            </a:r>
            <a:endParaRPr sz="2400"/>
          </a:p>
          <a:p>
            <a:pPr defTabSz="914400">
              <a:defRPr>
                <a:solidFill>
                  <a:srgbClr val="44546A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Percentage of the surface of the glass which does not show </a:t>
            </a:r>
            <a:r>
              <a:rPr b="1"/>
              <a:t>critical</a:t>
            </a:r>
            <a:endParaRPr sz="2400"/>
          </a:p>
          <a:p>
            <a:pPr defTabSz="914400">
              <a:defRPr b="1">
                <a:solidFill>
                  <a:srgbClr val="44546A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Anisotropy </a:t>
            </a:r>
            <a:r>
              <a:rPr b="0"/>
              <a:t>level</a:t>
            </a:r>
          </a:p>
        </p:txBody>
      </p:sp>
      <p:pic>
        <p:nvPicPr>
          <p:cNvPr id="1020" name="image144.png" descr="Jukka Vehmas_Glaston IriControL  3 4 2014 (dragged).pdf"/>
          <p:cNvPicPr>
            <a:picLocks noChangeAspect="1"/>
          </p:cNvPicPr>
          <p:nvPr/>
        </p:nvPicPr>
        <p:blipFill>
          <a:blip r:embed="rId4">
            <a:extLst/>
          </a:blip>
          <a:srcRect l="42292" t="89273" r="20719"/>
          <a:stretch>
            <a:fillRect/>
          </a:stretch>
        </p:blipFill>
        <p:spPr>
          <a:xfrm>
            <a:off x="2395389" y="4174823"/>
            <a:ext cx="1367485" cy="208563"/>
          </a:xfrm>
          <a:prstGeom prst="rect">
            <a:avLst/>
          </a:prstGeom>
          <a:ln w="12700">
            <a:miter lim="400000"/>
          </a:ln>
        </p:spPr>
      </p:pic>
      <p:sp>
        <p:nvSpPr>
          <p:cNvPr id="1021" name="Shape 1021"/>
          <p:cNvSpPr/>
          <p:nvPr/>
        </p:nvSpPr>
        <p:spPr>
          <a:xfrm>
            <a:off x="543207" y="5527914"/>
            <a:ext cx="1258708" cy="18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>
            <a:lvl1pPr defTabSz="914400">
              <a:defRPr sz="8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Source: Vehmas, J., Glaston</a:t>
            </a:r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Shape 1025"/>
          <p:cNvSpPr>
            <a:spLocks noGrp="1"/>
          </p:cNvSpPr>
          <p:nvPr>
            <p:ph type="title"/>
          </p:nvPr>
        </p:nvSpPr>
        <p:spPr>
          <a:xfrm>
            <a:off x="363702" y="1386797"/>
            <a:ext cx="9135899" cy="739185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Standards vs. specifications</a:t>
            </a:r>
          </a:p>
        </p:txBody>
      </p:sp>
      <p:sp>
        <p:nvSpPr>
          <p:cNvPr id="1026" name="Shape 1026"/>
          <p:cNvSpPr>
            <a:spLocks noGrp="1"/>
          </p:cNvSpPr>
          <p:nvPr>
            <p:ph type="body" sz="quarter" idx="1"/>
          </p:nvPr>
        </p:nvSpPr>
        <p:spPr>
          <a:xfrm>
            <a:off x="5601057" y="3846140"/>
            <a:ext cx="3652164" cy="1171115"/>
          </a:xfrm>
          <a:prstGeom prst="rect">
            <a:avLst/>
          </a:prstGeom>
        </p:spPr>
        <p:txBody>
          <a:bodyPr/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1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Do agreed specifications clearly address anisotropy acceptance and rejection criteria?</a:t>
            </a:r>
          </a:p>
        </p:txBody>
      </p:sp>
      <p:pic>
        <p:nvPicPr>
          <p:cNvPr id="1027" name="image14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1873" y="2395727"/>
            <a:ext cx="4854679" cy="4071858"/>
          </a:xfrm>
          <a:prstGeom prst="rect">
            <a:avLst/>
          </a:prstGeom>
          <a:ln w="12700">
            <a:miter lim="400000"/>
          </a:ln>
        </p:spPr>
      </p:pic>
      <p:sp>
        <p:nvSpPr>
          <p:cNvPr id="1028" name="Shape 1028"/>
          <p:cNvSpPr/>
          <p:nvPr/>
        </p:nvSpPr>
        <p:spPr>
          <a:xfrm>
            <a:off x="6233344" y="5717552"/>
            <a:ext cx="2387590" cy="493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©Saverio Pasetto, Skanska UK</a:t>
            </a:r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>
            <a:spLocks noGrp="1"/>
          </p:cNvSpPr>
          <p:nvPr>
            <p:ph type="title"/>
          </p:nvPr>
        </p:nvSpPr>
        <p:spPr>
          <a:xfrm>
            <a:off x="363702" y="1386797"/>
            <a:ext cx="9135899" cy="739185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Standards vs. specifications</a:t>
            </a:r>
          </a:p>
        </p:txBody>
      </p:sp>
      <p:sp>
        <p:nvSpPr>
          <p:cNvPr id="1031" name="Shape 1031"/>
          <p:cNvSpPr>
            <a:spLocks noGrp="1"/>
          </p:cNvSpPr>
          <p:nvPr>
            <p:ph type="body" sz="quarter" idx="1"/>
          </p:nvPr>
        </p:nvSpPr>
        <p:spPr>
          <a:xfrm>
            <a:off x="5601057" y="3429580"/>
            <a:ext cx="3652164" cy="1171115"/>
          </a:xfrm>
          <a:prstGeom prst="rect">
            <a:avLst/>
          </a:prstGeom>
        </p:spPr>
        <p:txBody>
          <a:bodyPr/>
          <a:lstStyle/>
          <a:p>
            <a:pPr marL="0" indent="0" defTabSz="667512">
              <a:lnSpc>
                <a:spcPct val="72000"/>
              </a:lnSpc>
              <a:spcBef>
                <a:spcPts val="700"/>
              </a:spcBef>
              <a:buSzTx/>
              <a:buNone/>
              <a:defRPr sz="1700">
                <a:latin typeface="+mj-lt"/>
                <a:ea typeface="+mj-ea"/>
                <a:cs typeface="+mj-cs"/>
                <a:sym typeface="Calibri"/>
              </a:defRPr>
            </a:pPr>
            <a:r>
              <a:t>… a glass supply chain problem?</a:t>
            </a:r>
          </a:p>
          <a:p>
            <a:pPr marL="0" indent="0" defTabSz="667512">
              <a:lnSpc>
                <a:spcPct val="72000"/>
              </a:lnSpc>
              <a:spcBef>
                <a:spcPts val="700"/>
              </a:spcBef>
              <a:buSzTx/>
              <a:buNone/>
              <a:defRPr sz="1700">
                <a:latin typeface="+mj-lt"/>
                <a:ea typeface="+mj-ea"/>
                <a:cs typeface="+mj-cs"/>
                <a:sym typeface="Calibri"/>
              </a:defRPr>
            </a:pPr>
            <a:br/>
            <a:r>
              <a:t>Are clients prepared to pay more to avoid issues associated with anisotropy or to take the risk?</a:t>
            </a:r>
          </a:p>
        </p:txBody>
      </p:sp>
      <p:sp>
        <p:nvSpPr>
          <p:cNvPr id="1032" name="Shape 1032"/>
          <p:cNvSpPr/>
          <p:nvPr/>
        </p:nvSpPr>
        <p:spPr>
          <a:xfrm>
            <a:off x="6233344" y="5727713"/>
            <a:ext cx="2387590" cy="493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www.gpd.fi</a:t>
            </a:r>
            <a:r>
              <a:t>  ©Saverio Pasetto, Skanska UK</a:t>
            </a:r>
          </a:p>
        </p:txBody>
      </p:sp>
      <p:pic>
        <p:nvPicPr>
          <p:cNvPr id="1033" name="image14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4613" y="2341664"/>
            <a:ext cx="4263259" cy="4257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Shape 1035"/>
          <p:cNvSpPr/>
          <p:nvPr/>
        </p:nvSpPr>
        <p:spPr>
          <a:xfrm>
            <a:off x="-19050" y="5090714"/>
            <a:ext cx="10190014" cy="1237361"/>
          </a:xfrm>
          <a:prstGeom prst="rect">
            <a:avLst/>
          </a:prstGeom>
          <a:solidFill>
            <a:srgbClr val="01B6F7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36" name="Shape 1036"/>
          <p:cNvSpPr/>
          <p:nvPr/>
        </p:nvSpPr>
        <p:spPr>
          <a:xfrm>
            <a:off x="1071547" y="4792731"/>
            <a:ext cx="8008820" cy="1437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800" b="1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br/>
            <a:r>
              <a:t>A Summary Presentation of GPD Finland 2015:</a:t>
            </a:r>
          </a:p>
          <a:p>
            <a:pPr algn="ctr">
              <a:defRPr sz="3600" b="1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ENERGY</a:t>
            </a:r>
          </a:p>
        </p:txBody>
      </p:sp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Shape 1038"/>
          <p:cNvSpPr>
            <a:spLocks noGrp="1"/>
          </p:cNvSpPr>
          <p:nvPr>
            <p:ph type="title"/>
          </p:nvPr>
        </p:nvSpPr>
        <p:spPr>
          <a:xfrm>
            <a:off x="372440" y="2665837"/>
            <a:ext cx="4913385" cy="739185"/>
          </a:xfrm>
          <a:prstGeom prst="rect">
            <a:avLst/>
          </a:prstGeom>
        </p:spPr>
        <p:txBody>
          <a:bodyPr/>
          <a:lstStyle>
            <a:lvl1pPr defTabSz="406908">
              <a:defRPr sz="2100"/>
            </a:lvl1pPr>
          </a:lstStyle>
          <a:p>
            <a:r>
              <a:t>Tapping into the potential of the building sector</a:t>
            </a:r>
          </a:p>
        </p:txBody>
      </p:sp>
      <p:sp>
        <p:nvSpPr>
          <p:cNvPr id="1039" name="Shape 1039"/>
          <p:cNvSpPr>
            <a:spLocks noGrp="1"/>
          </p:cNvSpPr>
          <p:nvPr>
            <p:ph type="body" sz="quarter" idx="1"/>
          </p:nvPr>
        </p:nvSpPr>
        <p:spPr>
          <a:xfrm>
            <a:off x="320640" y="3893999"/>
            <a:ext cx="4832632" cy="1330778"/>
          </a:xfrm>
          <a:prstGeom prst="rect">
            <a:avLst/>
          </a:prstGeom>
        </p:spPr>
        <p:txBody>
          <a:bodyPr/>
          <a:lstStyle/>
          <a:p>
            <a:pPr marL="213359" indent="-213359" defTabSz="914400">
              <a:lnSpc>
                <a:spcPct val="72000"/>
              </a:lnSpc>
              <a:spcBef>
                <a:spcPts val="1000"/>
              </a:spcBef>
              <a:defRPr sz="1400"/>
            </a:pPr>
            <a:r>
              <a:t>’Energy efficiency first’ principle</a:t>
            </a:r>
          </a:p>
          <a:p>
            <a:pPr marL="213359" indent="-213359" defTabSz="914400">
              <a:lnSpc>
                <a:spcPct val="72000"/>
              </a:lnSpc>
              <a:spcBef>
                <a:spcPts val="1000"/>
              </a:spcBef>
              <a:defRPr sz="1400"/>
            </a:pPr>
            <a:r>
              <a:t>Buildings (and transport) as priority sectors where energy efficiency gains must be reaped</a:t>
            </a:r>
          </a:p>
          <a:p>
            <a:pPr marL="213359" indent="-213359" defTabSz="914400">
              <a:lnSpc>
                <a:spcPct val="72000"/>
              </a:lnSpc>
              <a:spcBef>
                <a:spcPts val="1000"/>
              </a:spcBef>
              <a:defRPr sz="1400"/>
            </a:pPr>
            <a:r>
              <a:t>Focus of financial and regulatory efforts in these sectors</a:t>
            </a:r>
          </a:p>
          <a:p>
            <a:pPr marL="213359" indent="-213359" defTabSz="914400">
              <a:lnSpc>
                <a:spcPct val="72000"/>
              </a:lnSpc>
              <a:spcBef>
                <a:spcPts val="1000"/>
              </a:spcBef>
              <a:defRPr sz="1400"/>
            </a:pPr>
            <a:r>
              <a:t>Need to empower consumers in the energy transition</a:t>
            </a:r>
          </a:p>
        </p:txBody>
      </p:sp>
      <p:pic>
        <p:nvPicPr>
          <p:cNvPr id="1040" name="image147.png"/>
          <p:cNvPicPr>
            <a:picLocks noChangeAspect="1"/>
          </p:cNvPicPr>
          <p:nvPr/>
        </p:nvPicPr>
        <p:blipFill>
          <a:blip r:embed="rId2">
            <a:extLst/>
          </a:blip>
          <a:srcRect l="74068" t="60158" r="13424" b="13801"/>
          <a:stretch>
            <a:fillRect/>
          </a:stretch>
        </p:blipFill>
        <p:spPr>
          <a:xfrm>
            <a:off x="5447017" y="2641375"/>
            <a:ext cx="4322588" cy="2979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1" name="image148.png" descr="Z:\2009 onwards\Images\Icons\Building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19952" y="1514123"/>
            <a:ext cx="1315244" cy="1315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2" name="image149.png" descr="Z:\2009 onwards\Images\Icons\home-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27475" y="2273911"/>
            <a:ext cx="474784" cy="474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3" name="image149.png" descr="Z:\2009 onwards\Images\Icons\home-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51273" y="2315861"/>
            <a:ext cx="436698" cy="435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4" name="image149.png" descr="Z:\2009 onwards\Images\Icons\home-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14538" y="2313194"/>
            <a:ext cx="435411" cy="436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5" name="image150.png"/>
          <p:cNvPicPr>
            <a:picLocks noChangeAspect="1"/>
          </p:cNvPicPr>
          <p:nvPr/>
        </p:nvPicPr>
        <p:blipFill>
          <a:blip r:embed="rId5">
            <a:extLst/>
          </a:blip>
          <a:srcRect t="5639" r="5893" b="55905"/>
          <a:stretch>
            <a:fillRect/>
          </a:stretch>
        </p:blipFill>
        <p:spPr>
          <a:xfrm>
            <a:off x="8442655" y="6365104"/>
            <a:ext cx="2895262" cy="593612"/>
          </a:xfrm>
          <a:prstGeom prst="rect">
            <a:avLst/>
          </a:prstGeom>
          <a:ln w="12700">
            <a:miter lim="400000"/>
          </a:ln>
        </p:spPr>
      </p:pic>
      <p:sp>
        <p:nvSpPr>
          <p:cNvPr id="1046" name="Shape 1046"/>
          <p:cNvSpPr/>
          <p:nvPr/>
        </p:nvSpPr>
        <p:spPr>
          <a:xfrm>
            <a:off x="5513859" y="5581937"/>
            <a:ext cx="4290681" cy="271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>
            <a:lvl1pPr algn="ctr" defTabSz="914400">
              <a:defRPr sz="14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Over 40% of EU energy consumption from buildings</a:t>
            </a:r>
          </a:p>
        </p:txBody>
      </p:sp>
      <p:sp>
        <p:nvSpPr>
          <p:cNvPr id="1047" name="Shape 1047"/>
          <p:cNvSpPr/>
          <p:nvPr/>
        </p:nvSpPr>
        <p:spPr>
          <a:xfrm>
            <a:off x="349047" y="6485168"/>
            <a:ext cx="6082043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www.gpd.fi</a:t>
            </a:r>
            <a:r>
              <a:t>  ©Bertrand Cazes &amp; Niels Schreuder, Glass for Europe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image67.jpeg" descr="DilworthPark_KieranTimberlake_JamesEwing-01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327" y="-5426"/>
            <a:ext cx="10303273" cy="6868851"/>
          </a:xfrm>
          <a:prstGeom prst="rect">
            <a:avLst/>
          </a:prstGeom>
          <a:ln w="12700">
            <a:miter lim="400000"/>
          </a:ln>
        </p:spPr>
      </p:pic>
      <p:sp>
        <p:nvSpPr>
          <p:cNvPr id="707" name="Shape 707"/>
          <p:cNvSpPr/>
          <p:nvPr/>
        </p:nvSpPr>
        <p:spPr>
          <a:xfrm>
            <a:off x="-40218" y="6205852"/>
            <a:ext cx="3060025" cy="469820"/>
          </a:xfrm>
          <a:prstGeom prst="rect">
            <a:avLst/>
          </a:prstGeom>
          <a:solidFill>
            <a:srgbClr val="FFFFFF">
              <a:alpha val="65603"/>
            </a:srgbClr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708" name="Shape 708"/>
          <p:cNvSpPr/>
          <p:nvPr/>
        </p:nvSpPr>
        <p:spPr>
          <a:xfrm>
            <a:off x="-2118" y="6194111"/>
            <a:ext cx="3060025" cy="493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©James Ocallaghan, Eckersley O’Callaghan</a:t>
            </a:r>
          </a:p>
        </p:txBody>
      </p:sp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Shape 1049"/>
          <p:cNvSpPr>
            <a:spLocks noGrp="1"/>
          </p:cNvSpPr>
          <p:nvPr>
            <p:ph type="title"/>
          </p:nvPr>
        </p:nvSpPr>
        <p:spPr>
          <a:xfrm>
            <a:off x="363702" y="1386797"/>
            <a:ext cx="9135899" cy="739185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90000"/>
              </a:lnSpc>
              <a:defRPr sz="32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Building Energy Performance Needs to Improve</a:t>
            </a:r>
          </a:p>
        </p:txBody>
      </p:sp>
      <p:sp>
        <p:nvSpPr>
          <p:cNvPr id="1050" name="Shape 1050"/>
          <p:cNvSpPr>
            <a:spLocks noGrp="1"/>
          </p:cNvSpPr>
          <p:nvPr>
            <p:ph type="body" idx="1"/>
          </p:nvPr>
        </p:nvSpPr>
        <p:spPr>
          <a:xfrm>
            <a:off x="387350" y="1400277"/>
            <a:ext cx="9118600" cy="405744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41.5% of Energy Consumption goes to Buildings</a:t>
            </a:r>
          </a:p>
        </p:txBody>
      </p:sp>
      <p:pic>
        <p:nvPicPr>
          <p:cNvPr id="1051" name="image1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9128" y="1938149"/>
            <a:ext cx="8045047" cy="4120984"/>
          </a:xfrm>
          <a:prstGeom prst="rect">
            <a:avLst/>
          </a:prstGeom>
          <a:ln w="12700">
            <a:miter lim="400000"/>
          </a:ln>
        </p:spPr>
      </p:pic>
      <p:sp>
        <p:nvSpPr>
          <p:cNvPr id="1052" name="Shape 1052"/>
          <p:cNvSpPr/>
          <p:nvPr/>
        </p:nvSpPr>
        <p:spPr>
          <a:xfrm>
            <a:off x="1236662" y="5863485"/>
            <a:ext cx="7419976" cy="474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400" b="1">
                <a:solidFill>
                  <a:srgbClr val="1818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Total 2009 US Energy Consumption by Sector</a:t>
            </a:r>
            <a:r>
              <a:rPr b="0"/>
              <a:t> </a:t>
            </a:r>
            <a:r>
              <a:rPr b="0" i="1"/>
              <a:t>(Source: US Energy Information Administration)</a:t>
            </a:r>
          </a:p>
        </p:txBody>
      </p:sp>
      <p:sp>
        <p:nvSpPr>
          <p:cNvPr id="1053" name="Shape 1053"/>
          <p:cNvSpPr/>
          <p:nvPr/>
        </p:nvSpPr>
        <p:spPr>
          <a:xfrm>
            <a:off x="-100647" y="6483484"/>
            <a:ext cx="10094594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©Patrica R. Athey, PPG Industries Inc</a:t>
            </a:r>
          </a:p>
        </p:txBody>
      </p:sp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Shape 1055"/>
          <p:cNvSpPr/>
          <p:nvPr/>
        </p:nvSpPr>
        <p:spPr>
          <a:xfrm>
            <a:off x="326363" y="1483049"/>
            <a:ext cx="9240574" cy="373458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56" name="Shape 1056"/>
          <p:cNvSpPr/>
          <p:nvPr/>
        </p:nvSpPr>
        <p:spPr>
          <a:xfrm>
            <a:off x="7187816" y="1753978"/>
            <a:ext cx="1905855" cy="319272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57" name="Shape 1057"/>
          <p:cNvSpPr>
            <a:spLocks noGrp="1"/>
          </p:cNvSpPr>
          <p:nvPr>
            <p:ph type="title"/>
          </p:nvPr>
        </p:nvSpPr>
        <p:spPr>
          <a:xfrm>
            <a:off x="1607661" y="245457"/>
            <a:ext cx="6677977" cy="927500"/>
          </a:xfrm>
          <a:prstGeom prst="rect">
            <a:avLst/>
          </a:prstGeom>
        </p:spPr>
        <p:txBody>
          <a:bodyPr/>
          <a:lstStyle>
            <a:lvl1pPr algn="ctr" defTabSz="457200">
              <a:lnSpc>
                <a:spcPct val="100000"/>
              </a:lnSpc>
              <a:defRPr sz="37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Energy Loss in Buildings</a:t>
            </a:r>
          </a:p>
        </p:txBody>
      </p:sp>
      <p:pic>
        <p:nvPicPr>
          <p:cNvPr id="1058" name="image1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5232" y="1740423"/>
            <a:ext cx="6261321" cy="3219841"/>
          </a:xfrm>
          <a:prstGeom prst="rect">
            <a:avLst/>
          </a:prstGeom>
          <a:ln w="12700">
            <a:miter lim="400000"/>
          </a:ln>
        </p:spPr>
      </p:pic>
      <p:sp>
        <p:nvSpPr>
          <p:cNvPr id="1059" name="Shape 1059"/>
          <p:cNvSpPr>
            <a:spLocks noGrp="1"/>
          </p:cNvSpPr>
          <p:nvPr>
            <p:ph type="body" sz="quarter" idx="1"/>
          </p:nvPr>
        </p:nvSpPr>
        <p:spPr>
          <a:xfrm>
            <a:off x="331435" y="5383117"/>
            <a:ext cx="9230430" cy="409033"/>
          </a:xfrm>
          <a:prstGeom prst="rect">
            <a:avLst/>
          </a:prstGeom>
          <a:solidFill>
            <a:schemeClr val="accent2"/>
          </a:solidFill>
          <a:ln w="25400">
            <a:solidFill>
              <a:srgbClr val="25456D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lvl="1" indent="0" algn="ctr" defTabSz="457200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solidFill>
                  <a:srgbClr val="FFFFFF"/>
                </a:solidFill>
              </a:defRPr>
            </a:pPr>
            <a:r>
              <a:t>Energy Loss Through the Windows has the Largest Impact of Any Building Envelope</a:t>
            </a:r>
          </a:p>
        </p:txBody>
      </p:sp>
      <p:sp>
        <p:nvSpPr>
          <p:cNvPr id="1060" name="Shape 1060"/>
          <p:cNvSpPr/>
          <p:nvPr/>
        </p:nvSpPr>
        <p:spPr>
          <a:xfrm>
            <a:off x="30927" y="6499900"/>
            <a:ext cx="9831446" cy="493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  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 Damoder Reddy, Argil, Inc </a:t>
            </a:r>
          </a:p>
        </p:txBody>
      </p:sp>
      <p:sp>
        <p:nvSpPr>
          <p:cNvPr id="1061" name="Shape 1061"/>
          <p:cNvSpPr/>
          <p:nvPr/>
        </p:nvSpPr>
        <p:spPr>
          <a:xfrm>
            <a:off x="7319974" y="2136224"/>
            <a:ext cx="1641539" cy="242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000" b="1">
                <a:solidFill>
                  <a:srgbClr val="535353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US buildings account for:</a:t>
            </a:r>
          </a:p>
          <a:p>
            <a:pPr algn="ctr">
              <a:defRPr sz="2000">
                <a:solidFill>
                  <a:srgbClr val="535353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  <a:p>
            <a:pPr marL="180472" indent="-180472">
              <a:buSzPct val="100000"/>
              <a:buChar char="•"/>
              <a:defRPr sz="2000">
                <a:solidFill>
                  <a:srgbClr val="535353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 71% of electricity</a:t>
            </a:r>
          </a:p>
          <a:p>
            <a:pPr marL="180472" indent="-180472">
              <a:buSzPct val="100000"/>
              <a:buChar char="•"/>
              <a:defRPr sz="2000">
                <a:solidFill>
                  <a:srgbClr val="535353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  <a:p>
            <a:pPr marL="180472" indent="-180472">
              <a:buSzPct val="100000"/>
              <a:buChar char="•"/>
              <a:defRPr sz="2000">
                <a:solidFill>
                  <a:srgbClr val="535353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39% of total energy</a:t>
            </a:r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Shape 1063"/>
          <p:cNvSpPr>
            <a:spLocks noGrp="1"/>
          </p:cNvSpPr>
          <p:nvPr>
            <p:ph type="title"/>
          </p:nvPr>
        </p:nvSpPr>
        <p:spPr>
          <a:xfrm>
            <a:off x="1339717" y="533630"/>
            <a:ext cx="7213866" cy="628639"/>
          </a:xfrm>
          <a:prstGeom prst="rect">
            <a:avLst/>
          </a:prstGeom>
        </p:spPr>
        <p:txBody>
          <a:bodyPr/>
          <a:lstStyle>
            <a:lvl1pPr algn="ctr" defTabSz="448055">
              <a:lnSpc>
                <a:spcPct val="100000"/>
              </a:lnSpc>
              <a:defRPr sz="31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An energy efficiency tool for consumers</a:t>
            </a:r>
          </a:p>
        </p:txBody>
      </p:sp>
      <p:sp>
        <p:nvSpPr>
          <p:cNvPr id="1064" name="Shape 1064"/>
          <p:cNvSpPr>
            <a:spLocks noGrp="1"/>
          </p:cNvSpPr>
          <p:nvPr>
            <p:ph type="body" sz="half" idx="1"/>
          </p:nvPr>
        </p:nvSpPr>
        <p:spPr>
          <a:xfrm>
            <a:off x="2745153" y="1843955"/>
            <a:ext cx="7080865" cy="3678075"/>
          </a:xfrm>
          <a:prstGeom prst="rect">
            <a:avLst/>
          </a:prstGeom>
        </p:spPr>
        <p:txBody>
          <a:bodyPr/>
          <a:lstStyle/>
          <a:p>
            <a:pPr marL="159213" indent="-159213" defTabSz="676655">
              <a:lnSpc>
                <a:spcPct val="72000"/>
              </a:lnSpc>
              <a:spcBef>
                <a:spcPts val="700"/>
              </a:spcBef>
              <a:defRPr sz="1400" b="1">
                <a:latin typeface="Arial"/>
                <a:ea typeface="Arial"/>
                <a:cs typeface="Arial"/>
                <a:sym typeface="Arial"/>
              </a:defRPr>
            </a:pPr>
            <a:r>
              <a:t>EU energy labelling:</a:t>
            </a:r>
          </a:p>
          <a:p>
            <a:pPr marL="496213" lvl="1" indent="-157886" defTabSz="676655">
              <a:lnSpc>
                <a:spcPct val="72000"/>
              </a:lnSpc>
              <a:spcBef>
                <a:spcPts val="300"/>
              </a:spcBef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To inform consumers about the energy-efficiency of products</a:t>
            </a:r>
          </a:p>
          <a:p>
            <a:pPr marL="496213" lvl="1" indent="-157886" defTabSz="676655">
              <a:lnSpc>
                <a:spcPct val="72000"/>
              </a:lnSpc>
              <a:spcBef>
                <a:spcPts val="300"/>
              </a:spcBef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Support the market uptake of best-in-class solutions</a:t>
            </a:r>
          </a:p>
          <a:p>
            <a:pPr marL="496213" lvl="1" indent="-157886" defTabSz="676655">
              <a:lnSpc>
                <a:spcPct val="72000"/>
              </a:lnSpc>
              <a:spcBef>
                <a:spcPts val="300"/>
              </a:spcBef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Be condusive for innovation</a:t>
            </a:r>
          </a:p>
          <a:p>
            <a:pPr marL="496213" lvl="1" indent="-157886" defTabSz="676655">
              <a:lnSpc>
                <a:spcPct val="72000"/>
              </a:lnSpc>
              <a:spcBef>
                <a:spcPts val="300"/>
              </a:spcBef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159213" indent="-159213" defTabSz="676655">
              <a:lnSpc>
                <a:spcPct val="72000"/>
              </a:lnSpc>
              <a:spcBef>
                <a:spcPts val="700"/>
              </a:spcBef>
              <a:defRPr sz="1400" b="1">
                <a:latin typeface="Arial"/>
                <a:ea typeface="Arial"/>
                <a:cs typeface="Arial"/>
                <a:sym typeface="Arial"/>
              </a:defRPr>
            </a:pPr>
            <a:r>
              <a:t>The EU challenge:</a:t>
            </a:r>
          </a:p>
          <a:p>
            <a:pPr marL="496213" lvl="1" indent="-157886" defTabSz="676655">
              <a:lnSpc>
                <a:spcPct val="72000"/>
              </a:lnSpc>
              <a:spcBef>
                <a:spcPts val="300"/>
              </a:spcBef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From energy-using products to energy-related products</a:t>
            </a:r>
          </a:p>
          <a:p>
            <a:pPr marL="496213" lvl="1" indent="-157886" defTabSz="676655">
              <a:lnSpc>
                <a:spcPct val="72000"/>
              </a:lnSpc>
              <a:spcBef>
                <a:spcPts val="300"/>
              </a:spcBef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Can it work for building products?</a:t>
            </a:r>
          </a:p>
          <a:p>
            <a:pPr marL="496213" lvl="1" indent="-157886" defTabSz="676655">
              <a:lnSpc>
                <a:spcPct val="72000"/>
              </a:lnSpc>
              <a:spcBef>
                <a:spcPts val="300"/>
              </a:spcBef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496213" lvl="1" indent="-157886" defTabSz="676655">
              <a:lnSpc>
                <a:spcPct val="72000"/>
              </a:lnSpc>
              <a:spcBef>
                <a:spcPts val="300"/>
              </a:spcBef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496213" lvl="1" indent="-157886" defTabSz="676655">
              <a:lnSpc>
                <a:spcPct val="72000"/>
              </a:lnSpc>
              <a:spcBef>
                <a:spcPts val="300"/>
              </a:spcBef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159213" indent="-159213" defTabSz="676655">
              <a:lnSpc>
                <a:spcPct val="72000"/>
              </a:lnSpc>
              <a:spcBef>
                <a:spcPts val="700"/>
              </a:spcBef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159213" indent="-159213" defTabSz="676655">
              <a:lnSpc>
                <a:spcPct val="72000"/>
              </a:lnSpc>
              <a:spcBef>
                <a:spcPts val="700"/>
              </a:spcBef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159213" indent="-159213" defTabSz="676655">
              <a:lnSpc>
                <a:spcPct val="72000"/>
              </a:lnSpc>
              <a:spcBef>
                <a:spcPts val="700"/>
              </a:spcBef>
              <a:defRPr sz="1400" b="1">
                <a:latin typeface="Arial"/>
                <a:ea typeface="Arial"/>
                <a:cs typeface="Arial"/>
                <a:sym typeface="Arial"/>
              </a:defRPr>
            </a:pPr>
            <a:r>
              <a:t>Updated regulatory framework in place to make it happen:</a:t>
            </a:r>
          </a:p>
          <a:p>
            <a:pPr marL="496213" lvl="1" indent="-157886" defTabSz="676655">
              <a:lnSpc>
                <a:spcPct val="72000"/>
              </a:lnSpc>
              <a:spcBef>
                <a:spcPts val="300"/>
              </a:spcBef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Revised Energy Labelling Directive (2010)</a:t>
            </a:r>
          </a:p>
          <a:p>
            <a:pPr marL="496213" lvl="1" indent="-157886" defTabSz="676655">
              <a:lnSpc>
                <a:spcPct val="72000"/>
              </a:lnSpc>
              <a:spcBef>
                <a:spcPts val="300"/>
              </a:spcBef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Working Plan for 2012-2014: Windows in the “priority product groups”</a:t>
            </a:r>
          </a:p>
          <a:p>
            <a:pPr marL="496213" lvl="1" indent="-157886" defTabSz="676655">
              <a:lnSpc>
                <a:spcPct val="72000"/>
              </a:lnSpc>
              <a:spcBef>
                <a:spcPts val="300"/>
              </a:spcBef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New Methodology for the Ecodesign of Energy related Products (MEErP)</a:t>
            </a:r>
          </a:p>
        </p:txBody>
      </p:sp>
      <p:grpSp>
        <p:nvGrpSpPr>
          <p:cNvPr id="1067" name="Group 1067"/>
          <p:cNvGrpSpPr/>
          <p:nvPr/>
        </p:nvGrpSpPr>
        <p:grpSpPr>
          <a:xfrm>
            <a:off x="378801" y="1711521"/>
            <a:ext cx="1866976" cy="3942942"/>
            <a:chOff x="0" y="0"/>
            <a:chExt cx="1866974" cy="3942941"/>
          </a:xfrm>
        </p:grpSpPr>
        <p:sp>
          <p:nvSpPr>
            <p:cNvPr id="1065" name="Shape 1065"/>
            <p:cNvSpPr/>
            <p:nvPr/>
          </p:nvSpPr>
          <p:spPr>
            <a:xfrm>
              <a:off x="0" y="0"/>
              <a:ext cx="1866976" cy="3942943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pic>
          <p:nvPicPr>
            <p:cNvPr id="1066" name="image153.png" descr="http://upload.wikimedia.org/wikipedia/commons/thumb/6/60/Energy_label_2010.svg/2000px-Energy_label_2010.svg.png">
              <a:hlinkClick r:id="rId2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2838" y="116762"/>
              <a:ext cx="1761298" cy="37094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73" name="Group 1073"/>
          <p:cNvGrpSpPr/>
          <p:nvPr/>
        </p:nvGrpSpPr>
        <p:grpSpPr>
          <a:xfrm>
            <a:off x="3131865" y="3643691"/>
            <a:ext cx="3740001" cy="763268"/>
            <a:chOff x="0" y="0"/>
            <a:chExt cx="3739999" cy="763266"/>
          </a:xfrm>
        </p:grpSpPr>
        <p:pic>
          <p:nvPicPr>
            <p:cNvPr id="1068" name="image154.png" descr="Z:\2009 onwards\Images\Icons\oven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134335"/>
              <a:ext cx="590769" cy="5938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9" name="image149.png" descr="Z:\2009 onwards\Images\Icons\home-01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984365" y="0"/>
              <a:ext cx="755635" cy="7556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0" name="image155.png" descr="C:\Users\Bertrand\AppData\Local\Microsoft\Windows\Temporary Internet Files\Content.Outlook\ARIAS10M\2000px-EC_tyre_label_CA_svg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521948" y="10685"/>
              <a:ext cx="610615" cy="7525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71" name="Shape 1071"/>
            <p:cNvSpPr/>
            <p:nvPr/>
          </p:nvSpPr>
          <p:spPr>
            <a:xfrm flipV="1">
              <a:off x="590766" y="424376"/>
              <a:ext cx="845700" cy="6108"/>
            </a:xfrm>
            <a:prstGeom prst="line">
              <a:avLst/>
            </a:prstGeom>
            <a:noFill/>
            <a:ln w="3175" cap="flat">
              <a:solidFill>
                <a:srgbClr val="5B9BD5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072" name="Shape 1072"/>
            <p:cNvSpPr/>
            <p:nvPr/>
          </p:nvSpPr>
          <p:spPr>
            <a:xfrm flipV="1">
              <a:off x="2118823" y="436590"/>
              <a:ext cx="847225" cy="7634"/>
            </a:xfrm>
            <a:prstGeom prst="line">
              <a:avLst/>
            </a:prstGeom>
            <a:noFill/>
            <a:ln w="3175" cap="flat">
              <a:solidFill>
                <a:srgbClr val="5B9BD5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074" name="Shape 1074"/>
          <p:cNvSpPr/>
          <p:nvPr/>
        </p:nvSpPr>
        <p:spPr>
          <a:xfrm>
            <a:off x="85285" y="6492766"/>
            <a:ext cx="9722730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/>
              </a:rPr>
              <a:t>www.gpd.fi</a:t>
            </a:r>
            <a:r>
              <a:t>  ©Bertrand Cazes &amp; Niels Schreuder, Glass for Europe</a:t>
            </a:r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Shape 1076"/>
          <p:cNvSpPr/>
          <p:nvPr/>
        </p:nvSpPr>
        <p:spPr>
          <a:xfrm>
            <a:off x="-2118" y="0"/>
            <a:ext cx="9897534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77" name="Shape 1077"/>
          <p:cNvSpPr/>
          <p:nvPr/>
        </p:nvSpPr>
        <p:spPr>
          <a:xfrm>
            <a:off x="406939" y="2718799"/>
            <a:ext cx="9079422" cy="1420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normAutofit/>
          </a:bodyPr>
          <a:lstStyle/>
          <a:p>
            <a:pPr algn="ctr" defTabSz="914400">
              <a:defRPr sz="44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BUILDING ORIENTATION -</a:t>
            </a:r>
          </a:p>
          <a:p>
            <a:pPr algn="ctr" defTabSz="914400">
              <a:defRPr sz="44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Energy Management</a:t>
            </a:r>
          </a:p>
        </p:txBody>
      </p:sp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Shape 1081"/>
          <p:cNvSpPr/>
          <p:nvPr/>
        </p:nvSpPr>
        <p:spPr>
          <a:xfrm>
            <a:off x="-52439" y="6422306"/>
            <a:ext cx="9998179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www.gpd.fi</a:t>
            </a:r>
            <a:r>
              <a:t>  ©Stig Mikkelsen, MIKKELSEN Architects</a:t>
            </a:r>
          </a:p>
        </p:txBody>
      </p:sp>
      <p:pic>
        <p:nvPicPr>
          <p:cNvPr id="1082" name="image15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5780" y="1074419"/>
            <a:ext cx="9419960" cy="5347887"/>
          </a:xfrm>
          <a:prstGeom prst="rect">
            <a:avLst/>
          </a:prstGeom>
          <a:ln w="12700">
            <a:miter lim="400000"/>
          </a:ln>
        </p:spPr>
      </p:pic>
      <p:sp>
        <p:nvSpPr>
          <p:cNvPr id="1083" name="Shape 1083"/>
          <p:cNvSpPr/>
          <p:nvPr/>
        </p:nvSpPr>
        <p:spPr>
          <a:xfrm>
            <a:off x="202794" y="189927"/>
            <a:ext cx="9487712" cy="963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News Building, Danish Broadcasting Corporation  </a:t>
            </a:r>
            <a:endParaRPr sz="2500"/>
          </a:p>
          <a:p>
            <a:pPr algn="ctr">
              <a:defRPr sz="3600" b="1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Climate Strategy 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image68.jpeg" descr="DilworthPark_KieranTimberlake_JamesEwing-94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721" y="-249561"/>
            <a:ext cx="5411054" cy="8301331"/>
          </a:xfrm>
          <a:prstGeom prst="rect">
            <a:avLst/>
          </a:prstGeom>
          <a:ln w="12700">
            <a:miter lim="400000"/>
          </a:ln>
        </p:spPr>
      </p:pic>
      <p:sp>
        <p:nvSpPr>
          <p:cNvPr id="711" name="Shape 711"/>
          <p:cNvSpPr/>
          <p:nvPr/>
        </p:nvSpPr>
        <p:spPr>
          <a:xfrm>
            <a:off x="5800345" y="6211044"/>
            <a:ext cx="3060023" cy="493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©James Ocallaghan, Eckersley O’Callaghan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hape 713"/>
          <p:cNvSpPr/>
          <p:nvPr/>
        </p:nvSpPr>
        <p:spPr>
          <a:xfrm>
            <a:off x="5486696" y="6445350"/>
            <a:ext cx="4339699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 anchor="ctr">
            <a:spAutoFit/>
          </a:bodyPr>
          <a:lstStyle/>
          <a:p>
            <a:pPr algn="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  </a:t>
            </a:r>
            <a:endParaRPr sz="1200">
              <a:solidFill>
                <a:srgbClr val="888888"/>
              </a:solidFill>
            </a:endParaRPr>
          </a:p>
          <a:p>
            <a:pPr algn="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www.gpd.fi</a:t>
            </a:r>
            <a:r>
              <a:t>  © C. Keith Boswell Skidmore, Ownings &amp; Merrill LLP</a:t>
            </a:r>
          </a:p>
        </p:txBody>
      </p:sp>
      <p:sp>
        <p:nvSpPr>
          <p:cNvPr id="714" name="Shape 714"/>
          <p:cNvSpPr/>
          <p:nvPr/>
        </p:nvSpPr>
        <p:spPr>
          <a:xfrm>
            <a:off x="2719541" y="3050964"/>
            <a:ext cx="9874007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>
                <a:solidFill>
                  <a:schemeClr val="accent2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lang="fi-FI" dirty="0" err="1"/>
              <a:t>Renovate</a:t>
            </a:r>
            <a:r>
              <a:rPr lang="fi-FI" dirty="0"/>
              <a:t> / </a:t>
            </a:r>
            <a:r>
              <a:rPr lang="fi-FI" dirty="0" err="1"/>
              <a:t>transparency</a:t>
            </a:r>
            <a:endParaRPr lang="fi-FI" dirty="0"/>
          </a:p>
          <a:p>
            <a:r>
              <a:rPr dirty="0"/>
              <a:t>San Francisco, California</a:t>
            </a:r>
          </a:p>
        </p:txBody>
      </p:sp>
      <p:pic>
        <p:nvPicPr>
          <p:cNvPr id="715" name="image69.jpeg" descr="D14-183_Page_11"/>
          <p:cNvPicPr>
            <a:picLocks noChangeAspect="1"/>
          </p:cNvPicPr>
          <p:nvPr/>
        </p:nvPicPr>
        <p:blipFill>
          <a:blip r:embed="rId3">
            <a:extLst/>
          </a:blip>
          <a:srcRect t="5834" b="7499"/>
          <a:stretch>
            <a:fillRect/>
          </a:stretch>
        </p:blipFill>
        <p:spPr>
          <a:xfrm>
            <a:off x="147502" y="1381992"/>
            <a:ext cx="5264767" cy="5166744"/>
          </a:xfrm>
          <a:prstGeom prst="rect">
            <a:avLst/>
          </a:prstGeom>
          <a:ln w="12700">
            <a:miter lim="400000"/>
          </a:ln>
        </p:spPr>
      </p:pic>
      <p:sp>
        <p:nvSpPr>
          <p:cNvPr id="716" name="Shape 716"/>
          <p:cNvSpPr/>
          <p:nvPr/>
        </p:nvSpPr>
        <p:spPr>
          <a:xfrm>
            <a:off x="6930904" y="3965364"/>
            <a:ext cx="1374757" cy="38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sz="2000">
                <a:solidFill>
                  <a:schemeClr val="accent2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dirty="0"/>
              <a:t>680 Folsom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image70.jpeg" descr="cube axo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6293" y="3651117"/>
            <a:ext cx="3060024" cy="2693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719" name="image71.jpeg" descr="cube2 axo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48077" y="3692547"/>
            <a:ext cx="2681325" cy="2693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720" name="image72.jpeg" descr="111104_5thAveHero_I8W1058_AG_V2-w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64549" y="-18124"/>
            <a:ext cx="5536826" cy="3689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721" name="image73.jpeg" descr="1 [8795] 8PM HERO RGB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385697" y="-20267"/>
            <a:ext cx="5536827" cy="3693364"/>
          </a:xfrm>
          <a:prstGeom prst="rect">
            <a:avLst/>
          </a:prstGeom>
          <a:ln w="12700">
            <a:miter lim="400000"/>
          </a:ln>
        </p:spPr>
      </p:pic>
      <p:sp>
        <p:nvSpPr>
          <p:cNvPr id="722" name="Shape 722"/>
          <p:cNvSpPr/>
          <p:nvPr/>
        </p:nvSpPr>
        <p:spPr>
          <a:xfrm>
            <a:off x="756953" y="5803446"/>
            <a:ext cx="658037" cy="357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>
            <a:lvl1pPr defTabSz="914400">
              <a:defRPr sz="2000" b="1" cap="all">
                <a:solidFill>
                  <a:srgbClr val="6B6B6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2006</a:t>
            </a:r>
          </a:p>
        </p:txBody>
      </p:sp>
      <p:sp>
        <p:nvSpPr>
          <p:cNvPr id="723" name="Shape 723"/>
          <p:cNvSpPr/>
          <p:nvPr/>
        </p:nvSpPr>
        <p:spPr>
          <a:xfrm>
            <a:off x="5729423" y="5803446"/>
            <a:ext cx="658037" cy="357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>
            <a:lvl1pPr defTabSz="914400">
              <a:defRPr sz="2000" b="1" cap="all">
                <a:solidFill>
                  <a:srgbClr val="6B6B6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2011</a:t>
            </a:r>
          </a:p>
        </p:txBody>
      </p:sp>
      <p:sp>
        <p:nvSpPr>
          <p:cNvPr id="724" name="Shape 724"/>
          <p:cNvSpPr/>
          <p:nvPr/>
        </p:nvSpPr>
        <p:spPr>
          <a:xfrm>
            <a:off x="6366376" y="6371694"/>
            <a:ext cx="3518459" cy="32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algn="r" defTabSz="914400">
              <a:defRPr sz="9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r" defTabSz="914400">
              <a:defRPr sz="9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/>
              </a:rPr>
              <a:t>www.gpd.fi</a:t>
            </a:r>
            <a:r>
              <a:t>  ©James Ocallaghan, Eckersley O’Callaghan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image74.jpeg"/>
          <p:cNvPicPr>
            <a:picLocks noChangeAspect="1"/>
          </p:cNvPicPr>
          <p:nvPr/>
        </p:nvPicPr>
        <p:blipFill>
          <a:blip r:embed="rId2">
            <a:extLst/>
          </a:blip>
          <a:srcRect t="18613"/>
          <a:stretch>
            <a:fillRect/>
          </a:stretch>
        </p:blipFill>
        <p:spPr>
          <a:xfrm>
            <a:off x="-16406" y="-30825"/>
            <a:ext cx="10029602" cy="6919727"/>
          </a:xfrm>
          <a:prstGeom prst="rect">
            <a:avLst/>
          </a:prstGeom>
          <a:ln w="12700">
            <a:miter lim="400000"/>
          </a:ln>
        </p:spPr>
      </p:pic>
      <p:sp>
        <p:nvSpPr>
          <p:cNvPr id="729" name="Shape 729"/>
          <p:cNvSpPr/>
          <p:nvPr/>
        </p:nvSpPr>
        <p:spPr>
          <a:xfrm>
            <a:off x="-23285" y="6187214"/>
            <a:ext cx="3857713" cy="469820"/>
          </a:xfrm>
          <a:prstGeom prst="rect">
            <a:avLst/>
          </a:prstGeom>
          <a:solidFill>
            <a:srgbClr val="FFFFFF">
              <a:alpha val="65603"/>
            </a:srgbClr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730" name="Shape 730"/>
          <p:cNvSpPr/>
          <p:nvPr/>
        </p:nvSpPr>
        <p:spPr>
          <a:xfrm>
            <a:off x="49978" y="6213573"/>
            <a:ext cx="4416482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099" tIns="37099" rIns="37099" bIns="37099">
            <a:spAutoFit/>
          </a:bodyPr>
          <a:lstStyle/>
          <a:p>
            <a:pPr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©James Ocallaghan, Eckersley O’Callaghan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MES_pp_template_blue">
  <a:themeElements>
    <a:clrScheme name="MES_pp_template_blu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377A"/>
      </a:accent1>
      <a:accent2>
        <a:srgbClr val="335F95"/>
      </a:accent2>
      <a:accent3>
        <a:srgbClr val="41A62A"/>
      </a:accent3>
      <a:accent4>
        <a:srgbClr val="97BF0D"/>
      </a:accent4>
      <a:accent5>
        <a:srgbClr val="F29318"/>
      </a:accent5>
      <a:accent6>
        <a:srgbClr val="F9B200"/>
      </a:accent6>
      <a:hlink>
        <a:srgbClr val="0000FF"/>
      </a:hlink>
      <a:folHlink>
        <a:srgbClr val="FF00FF"/>
      </a:folHlink>
    </a:clrScheme>
    <a:fontScheme name="MES_pp_template_blu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ES_pp_template_blu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ES_pp_template_blue">
  <a:themeElements>
    <a:clrScheme name="MES_pp_template_blu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377A"/>
      </a:accent1>
      <a:accent2>
        <a:srgbClr val="335F95"/>
      </a:accent2>
      <a:accent3>
        <a:srgbClr val="41A62A"/>
      </a:accent3>
      <a:accent4>
        <a:srgbClr val="97BF0D"/>
      </a:accent4>
      <a:accent5>
        <a:srgbClr val="F29318"/>
      </a:accent5>
      <a:accent6>
        <a:srgbClr val="F9B200"/>
      </a:accent6>
      <a:hlink>
        <a:srgbClr val="0000FF"/>
      </a:hlink>
      <a:folHlink>
        <a:srgbClr val="FF00FF"/>
      </a:folHlink>
    </a:clrScheme>
    <a:fontScheme name="MES_pp_template_blu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ES_pp_template_blu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2092</Words>
  <Application>Microsoft Office PowerPoint</Application>
  <PresentationFormat>Mukautettu</PresentationFormat>
  <Paragraphs>300</Paragraphs>
  <Slides>54</Slides>
  <Notes>17</Notes>
  <HiddenSlides>9</HiddenSlides>
  <MMClips>0</MMClips>
  <ScaleCrop>false</ScaleCrop>
  <HeadingPairs>
    <vt:vector size="6" baseType="variant">
      <vt:variant>
        <vt:lpstr>Käytetyt fontit</vt:lpstr>
      </vt:variant>
      <vt:variant>
        <vt:i4>10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54</vt:i4>
      </vt:variant>
    </vt:vector>
  </HeadingPairs>
  <TitlesOfParts>
    <vt:vector size="65" baseType="lpstr">
      <vt:lpstr>Arial</vt:lpstr>
      <vt:lpstr>Arial Narrow</vt:lpstr>
      <vt:lpstr>Calibri</vt:lpstr>
      <vt:lpstr>Calibri Light</vt:lpstr>
      <vt:lpstr>Comic Sans MS</vt:lpstr>
      <vt:lpstr>Helvetica</vt:lpstr>
      <vt:lpstr>Lucida Grande</vt:lpstr>
      <vt:lpstr>New Rail Alphabet Medium</vt:lpstr>
      <vt:lpstr>Verdana</vt:lpstr>
      <vt:lpstr>Wingdings</vt:lpstr>
      <vt:lpstr>MES_pp_template_blue</vt:lpstr>
      <vt:lpstr>PowerPoint-esitys</vt:lpstr>
      <vt:lpstr>PowerPoint-esitys</vt:lpstr>
      <vt:lpstr>PowerPoint-esitys</vt:lpstr>
      <vt:lpstr>Glass Railing Systems - Examples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Solution: connected glass beams</vt:lpstr>
      <vt:lpstr>Solution: connected glass beams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History</vt:lpstr>
      <vt:lpstr>Structural Glazing</vt:lpstr>
      <vt:lpstr>Bolted point-fixings to increase transparency</vt:lpstr>
      <vt:lpstr>PowerPoint-esitys</vt:lpstr>
      <vt:lpstr>However stress-concentrations arise </vt:lpstr>
      <vt:lpstr>PowerPoint-esitys</vt:lpstr>
      <vt:lpstr>Glass Surface Corrosion</vt:lpstr>
      <vt:lpstr>PowerPoint-esitys</vt:lpstr>
      <vt:lpstr>PowerPoint-esitys</vt:lpstr>
      <vt:lpstr>32nd floor of office building   (Melbourne) </vt:lpstr>
      <vt:lpstr>When Buildings Attack Their Neighbors</vt:lpstr>
      <vt:lpstr>The Death Ray Strikes Back</vt:lpstr>
      <vt:lpstr>The Death Ray Strikes Back</vt:lpstr>
      <vt:lpstr>The Death Ray Strikes Back</vt:lpstr>
      <vt:lpstr>What Is Anisotropy?</vt:lpstr>
      <vt:lpstr>What causes anisotropy?</vt:lpstr>
      <vt:lpstr>What causes anisotropy?</vt:lpstr>
      <vt:lpstr>State of the art: Acceptance/Rejection</vt:lpstr>
      <vt:lpstr>State of the art: Acceptance/Rejection</vt:lpstr>
      <vt:lpstr>Standards vs. specifications</vt:lpstr>
      <vt:lpstr>Standards vs. specifications</vt:lpstr>
      <vt:lpstr>PowerPoint-esitys</vt:lpstr>
      <vt:lpstr>Tapping into the potential of the building sector</vt:lpstr>
      <vt:lpstr>Building Energy Performance Needs to Improve</vt:lpstr>
      <vt:lpstr>Energy Loss in Buildings</vt:lpstr>
      <vt:lpstr>An energy efficiency tool for consumers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Vitkala Jorma</dc:creator>
  <cp:lastModifiedBy>Johanna Asp</cp:lastModifiedBy>
  <cp:revision>39</cp:revision>
  <cp:lastPrinted>2016-02-22T08:33:09Z</cp:lastPrinted>
  <dcterms:modified xsi:type="dcterms:W3CDTF">2019-01-09T13:33:12Z</dcterms:modified>
</cp:coreProperties>
</file>